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6"/>
  </p:handoutMasterIdLst>
  <p:sldIdLst>
    <p:sldId id="275" r:id="rId2"/>
    <p:sldId id="276" r:id="rId3"/>
    <p:sldId id="277" r:id="rId4"/>
    <p:sldId id="280" r:id="rId5"/>
    <p:sldId id="269" r:id="rId6"/>
    <p:sldId id="271" r:id="rId7"/>
    <p:sldId id="272" r:id="rId8"/>
    <p:sldId id="273" r:id="rId9"/>
    <p:sldId id="278" r:id="rId10"/>
    <p:sldId id="270" r:id="rId11"/>
    <p:sldId id="262" r:id="rId12"/>
    <p:sldId id="258" r:id="rId13"/>
    <p:sldId id="259" r:id="rId14"/>
    <p:sldId id="257" r:id="rId15"/>
    <p:sldId id="260" r:id="rId16"/>
    <p:sldId id="256" r:id="rId17"/>
    <p:sldId id="261" r:id="rId18"/>
    <p:sldId id="263" r:id="rId19"/>
    <p:sldId id="264" r:id="rId20"/>
    <p:sldId id="265" r:id="rId21"/>
    <p:sldId id="266" r:id="rId22"/>
    <p:sldId id="267" r:id="rId23"/>
    <p:sldId id="268" r:id="rId24"/>
    <p:sldId id="274" r:id="rId25"/>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4660"/>
  </p:normalViewPr>
  <p:slideViewPr>
    <p:cSldViewPr snapToGrid="0">
      <p:cViewPr varScale="1">
        <p:scale>
          <a:sx n="115" d="100"/>
          <a:sy n="115" d="100"/>
        </p:scale>
        <p:origin x="1410"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2940" tIns="46470" rIns="92940" bIns="46470"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2940" tIns="46470" rIns="92940" bIns="46470" rtlCol="0"/>
          <a:lstStyle>
            <a:lvl1pPr algn="r">
              <a:defRPr sz="1200"/>
            </a:lvl1pPr>
          </a:lstStyle>
          <a:p>
            <a:fld id="{3686852C-0F69-4350-8235-7206E75020C8}" type="datetimeFigureOut">
              <a:rPr lang="en-US" smtClean="0"/>
              <a:t>6/11/2018</a:t>
            </a:fld>
            <a:endParaRPr lang="en-US"/>
          </a:p>
        </p:txBody>
      </p:sp>
      <p:sp>
        <p:nvSpPr>
          <p:cNvPr id="4" name="Footer Placeholder 3"/>
          <p:cNvSpPr>
            <a:spLocks noGrp="1"/>
          </p:cNvSpPr>
          <p:nvPr>
            <p:ph type="ftr" sz="quarter" idx="2"/>
          </p:nvPr>
        </p:nvSpPr>
        <p:spPr>
          <a:xfrm>
            <a:off x="0" y="8842029"/>
            <a:ext cx="3056414" cy="467071"/>
          </a:xfrm>
          <a:prstGeom prst="rect">
            <a:avLst/>
          </a:prstGeom>
        </p:spPr>
        <p:txBody>
          <a:bodyPr vert="horz" lIns="92940" tIns="46470" rIns="92940" bIns="46470"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7071"/>
          </a:xfrm>
          <a:prstGeom prst="rect">
            <a:avLst/>
          </a:prstGeom>
        </p:spPr>
        <p:txBody>
          <a:bodyPr vert="horz" lIns="92940" tIns="46470" rIns="92940" bIns="46470" rtlCol="0" anchor="b"/>
          <a:lstStyle>
            <a:lvl1pPr algn="r">
              <a:defRPr sz="1200"/>
            </a:lvl1pPr>
          </a:lstStyle>
          <a:p>
            <a:fld id="{D1905DD3-8106-4513-A94C-0B0942E198D7}" type="slidenum">
              <a:rPr lang="en-US" smtClean="0"/>
              <a:t>‹#›</a:t>
            </a:fld>
            <a:endParaRPr lang="en-US"/>
          </a:p>
        </p:txBody>
      </p:sp>
    </p:spTree>
    <p:extLst>
      <p:ext uri="{BB962C8B-B14F-4D97-AF65-F5344CB8AC3E}">
        <p14:creationId xmlns:p14="http://schemas.microsoft.com/office/powerpoint/2010/main" val="8725578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6BC915-BD55-41B8-8B43-E56C836C1DF2}"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327714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BC915-BD55-41B8-8B43-E56C836C1DF2}"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169487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BC915-BD55-41B8-8B43-E56C836C1DF2}"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363898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BC915-BD55-41B8-8B43-E56C836C1DF2}"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106815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6BC915-BD55-41B8-8B43-E56C836C1DF2}"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34548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6BC915-BD55-41B8-8B43-E56C836C1DF2}"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72840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6BC915-BD55-41B8-8B43-E56C836C1DF2}"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169490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6BC915-BD55-41B8-8B43-E56C836C1DF2}"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17556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BC915-BD55-41B8-8B43-E56C836C1DF2}" type="datetimeFigureOut">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366976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6BC915-BD55-41B8-8B43-E56C836C1DF2}"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71633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6BC915-BD55-41B8-8B43-E56C836C1DF2}"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B0DEA-9EE7-4B20-88C6-AF842C886CA5}" type="slidenum">
              <a:rPr lang="en-US" smtClean="0"/>
              <a:t>‹#›</a:t>
            </a:fld>
            <a:endParaRPr lang="en-US"/>
          </a:p>
        </p:txBody>
      </p:sp>
    </p:spTree>
    <p:extLst>
      <p:ext uri="{BB962C8B-B14F-4D97-AF65-F5344CB8AC3E}">
        <p14:creationId xmlns:p14="http://schemas.microsoft.com/office/powerpoint/2010/main" val="390332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BC915-BD55-41B8-8B43-E56C836C1DF2}" type="datetimeFigureOut">
              <a:rPr lang="en-US" smtClean="0"/>
              <a:t>6/11/2018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B0DEA-9EE7-4B20-88C6-AF842C886CA5}" type="slidenum">
              <a:rPr lang="en-US" smtClean="0"/>
              <a:t>‹#›</a:t>
            </a:fld>
            <a:endParaRPr lang="en-US"/>
          </a:p>
        </p:txBody>
      </p:sp>
    </p:spTree>
    <p:extLst>
      <p:ext uri="{BB962C8B-B14F-4D97-AF65-F5344CB8AC3E}">
        <p14:creationId xmlns:p14="http://schemas.microsoft.com/office/powerpoint/2010/main" val="6826305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ssndschoolsnotslaverypartnershi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BSGt3KTElN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Pre-test questions</a:t>
            </a:r>
            <a:endParaRPr lang="en-US" u="sng"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Where is Haiti located and what is/are the language/s spoken in Haiti?</a:t>
            </a:r>
          </a:p>
          <a:p>
            <a:pPr marL="514350" indent="-514350">
              <a:buFont typeface="+mj-lt"/>
              <a:buAutoNum type="arabicPeriod"/>
            </a:pPr>
            <a:endParaRPr lang="en-US" dirty="0"/>
          </a:p>
          <a:p>
            <a:pPr marL="514350" indent="-514350">
              <a:buFont typeface="+mj-lt"/>
              <a:buAutoNum type="arabicPeriod"/>
            </a:pPr>
            <a:r>
              <a:rPr lang="en-US" dirty="0"/>
              <a:t>Why did Holy Angels spend last year raising funds for Haiti?</a:t>
            </a:r>
          </a:p>
          <a:p>
            <a:pPr marL="514350" indent="-514350">
              <a:buFont typeface="+mj-lt"/>
              <a:buAutoNum type="arabicPeriod"/>
            </a:pPr>
            <a:endParaRPr lang="en-US" dirty="0"/>
          </a:p>
          <a:p>
            <a:pPr marL="514350" indent="-514350">
              <a:buFont typeface="+mj-lt"/>
              <a:buAutoNum type="arabicPeriod"/>
            </a:pPr>
            <a:r>
              <a:rPr lang="en-US" dirty="0"/>
              <a:t>What does the phrase “option for the poor and vulnerable” mean?</a:t>
            </a:r>
          </a:p>
          <a:p>
            <a:pPr marL="0" indent="0">
              <a:buNone/>
            </a:pPr>
            <a:endParaRPr lang="en-US" dirty="0"/>
          </a:p>
        </p:txBody>
      </p:sp>
    </p:spTree>
    <p:extLst>
      <p:ext uri="{BB962C8B-B14F-4D97-AF65-F5344CB8AC3E}">
        <p14:creationId xmlns:p14="http://schemas.microsoft.com/office/powerpoint/2010/main" val="1896704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635794"/>
            <a:ext cx="7843599" cy="980440"/>
          </a:xfrm>
        </p:spPr>
        <p:txBody>
          <a:bodyPr>
            <a:normAutofit/>
          </a:bodyPr>
          <a:lstStyle/>
          <a:p>
            <a:r>
              <a:rPr lang="en-US" dirty="0"/>
              <a:t>Freda </a:t>
            </a:r>
            <a:r>
              <a:rPr lang="en-US" dirty="0" err="1"/>
              <a:t>Catheus</a:t>
            </a:r>
            <a:r>
              <a:rPr lang="en-US" dirty="0"/>
              <a:t> and Maureen </a:t>
            </a:r>
            <a:r>
              <a:rPr lang="en-US" dirty="0" err="1"/>
              <a:t>Plaisimond</a:t>
            </a:r>
            <a:r>
              <a:rPr lang="en-US" dirty="0"/>
              <a:t> </a:t>
            </a:r>
            <a:r>
              <a:rPr lang="en-US" dirty="0" smtClean="0"/>
              <a:t/>
            </a:r>
            <a:br>
              <a:rPr lang="en-US" dirty="0" smtClean="0"/>
            </a:br>
            <a:r>
              <a:rPr lang="en-US" dirty="0" smtClean="0"/>
              <a:t>from </a:t>
            </a:r>
            <a:r>
              <a:rPr lang="en-US" dirty="0"/>
              <a:t>Beyond </a:t>
            </a:r>
            <a:r>
              <a:rPr lang="en-US" dirty="0" smtClean="0"/>
              <a:t>Borders at AHA in March 2017</a:t>
            </a:r>
            <a:endParaRPr lang="en-US" dirty="0"/>
          </a:p>
        </p:txBody>
      </p:sp>
      <p:pic>
        <p:nvPicPr>
          <p:cNvPr id="7170" name="Picture 2" descr="https://www.holyangels.org/image/about-us/news-events-proud/april-2017/DSC_01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9388" y="1616234"/>
            <a:ext cx="5897880" cy="3931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9388" y="5882263"/>
            <a:ext cx="5849294" cy="646331"/>
          </a:xfrm>
          <a:prstGeom prst="rect">
            <a:avLst/>
          </a:prstGeom>
          <a:noFill/>
        </p:spPr>
        <p:txBody>
          <a:bodyPr wrap="none" rtlCol="0">
            <a:spAutoFit/>
          </a:bodyPr>
          <a:lstStyle/>
          <a:p>
            <a:pPr algn="ctr"/>
            <a:r>
              <a:rPr lang="en-US" dirty="0" smtClean="0"/>
              <a:t>Last year the AHA community rallied together to raise $5785</a:t>
            </a:r>
          </a:p>
          <a:p>
            <a:pPr algn="ctr"/>
            <a:r>
              <a:rPr lang="en-US" dirty="0" smtClean="0"/>
              <a:t> which was donated to Beyond Borders.</a:t>
            </a:r>
            <a:endParaRPr lang="en-US" dirty="0"/>
          </a:p>
        </p:txBody>
      </p:sp>
    </p:spTree>
    <p:extLst>
      <p:ext uri="{BB962C8B-B14F-4D97-AF65-F5344CB8AC3E}">
        <p14:creationId xmlns:p14="http://schemas.microsoft.com/office/powerpoint/2010/main" val="1590486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120" y="198120"/>
            <a:ext cx="8138160" cy="6659880"/>
          </a:xfrm>
        </p:spPr>
        <p:txBody>
          <a:bodyPr>
            <a:normAutofit fontScale="40000" lnSpcReduction="20000"/>
          </a:bodyPr>
          <a:lstStyle/>
          <a:p>
            <a:pPr marL="0" indent="0">
              <a:buNone/>
            </a:pPr>
            <a:r>
              <a:rPr lang="en-US" sz="7500" dirty="0" smtClean="0"/>
              <a:t>Hurricane Matthew (10/4/2016) devastated Haiti</a:t>
            </a:r>
            <a:r>
              <a:rPr lang="en-US" sz="7500" dirty="0"/>
              <a:t>. </a:t>
            </a:r>
            <a:endParaRPr lang="en-US" sz="7500" dirty="0" smtClean="0"/>
          </a:p>
          <a:p>
            <a:pPr marL="0" indent="0">
              <a:buNone/>
            </a:pPr>
            <a:endParaRPr lang="en-US" dirty="0" smtClean="0"/>
          </a:p>
          <a:p>
            <a:pPr marL="0" indent="0">
              <a:buNone/>
            </a:pPr>
            <a:r>
              <a:rPr lang="en-US" sz="7000" dirty="0" smtClean="0"/>
              <a:t>Holy </a:t>
            </a:r>
            <a:r>
              <a:rPr lang="en-US" sz="7000" dirty="0"/>
              <a:t>Angels sponsored </a:t>
            </a:r>
            <a:endParaRPr lang="en-US" sz="7000" dirty="0" smtClean="0"/>
          </a:p>
          <a:p>
            <a:pPr marL="0" indent="0">
              <a:buNone/>
            </a:pPr>
            <a:r>
              <a:rPr lang="en-US" sz="7000" dirty="0"/>
              <a:t>t</a:t>
            </a:r>
            <a:r>
              <a:rPr lang="en-US" sz="7000" dirty="0" smtClean="0"/>
              <a:t>hree families…</a:t>
            </a:r>
          </a:p>
          <a:p>
            <a:pPr marL="0" indent="0">
              <a:buNone/>
            </a:pPr>
            <a:endParaRPr lang="en-US" sz="5100" dirty="0" smtClean="0"/>
          </a:p>
          <a:p>
            <a:pPr marL="457200" lvl="1" indent="0">
              <a:lnSpc>
                <a:spcPct val="200000"/>
              </a:lnSpc>
              <a:buNone/>
            </a:pPr>
            <a:r>
              <a:rPr lang="en-US" sz="7000" dirty="0" smtClean="0"/>
              <a:t>The </a:t>
            </a:r>
            <a:r>
              <a:rPr lang="en-US" sz="7000" dirty="0" err="1" smtClean="0"/>
              <a:t>Cheler</a:t>
            </a:r>
            <a:r>
              <a:rPr lang="en-US" sz="7000" dirty="0" smtClean="0"/>
              <a:t> Family,  </a:t>
            </a:r>
          </a:p>
          <a:p>
            <a:pPr marL="457200" lvl="1" indent="0">
              <a:lnSpc>
                <a:spcPct val="200000"/>
              </a:lnSpc>
              <a:buNone/>
            </a:pPr>
            <a:r>
              <a:rPr lang="en-US" sz="7000" dirty="0" smtClean="0"/>
              <a:t>The Francois Family,</a:t>
            </a:r>
            <a:r>
              <a:rPr lang="en-US" sz="7000" dirty="0"/>
              <a:t> </a:t>
            </a:r>
            <a:endParaRPr lang="en-US" sz="7000" dirty="0" smtClean="0"/>
          </a:p>
          <a:p>
            <a:pPr marL="457200" lvl="1" indent="0">
              <a:lnSpc>
                <a:spcPct val="200000"/>
              </a:lnSpc>
              <a:buNone/>
            </a:pPr>
            <a:r>
              <a:rPr lang="en-US" sz="7000" dirty="0" smtClean="0"/>
              <a:t>The </a:t>
            </a:r>
            <a:r>
              <a:rPr lang="en-US" sz="7000" dirty="0" err="1"/>
              <a:t>Agnord</a:t>
            </a:r>
            <a:r>
              <a:rPr lang="en-US" sz="7000" dirty="0"/>
              <a:t> Family</a:t>
            </a:r>
            <a:endParaRPr lang="en-US" sz="7000" dirty="0" smtClean="0"/>
          </a:p>
          <a:p>
            <a:pPr marL="457200" lvl="1" indent="0">
              <a:lnSpc>
                <a:spcPct val="200000"/>
              </a:lnSpc>
              <a:buNone/>
            </a:pPr>
            <a:endParaRPr lang="en-US" dirty="0" smtClean="0"/>
          </a:p>
          <a:p>
            <a:pPr marL="0" indent="0">
              <a:lnSpc>
                <a:spcPct val="120000"/>
              </a:lnSpc>
              <a:buNone/>
            </a:pPr>
            <a:r>
              <a:rPr lang="en-US" sz="6500" dirty="0" smtClean="0"/>
              <a:t>AHA's </a:t>
            </a:r>
            <a:r>
              <a:rPr lang="en-US" sz="6500" dirty="0"/>
              <a:t>gift supports </a:t>
            </a:r>
            <a:r>
              <a:rPr lang="en-US" sz="6500" dirty="0">
                <a:solidFill>
                  <a:srgbClr val="9900FF"/>
                </a:solidFill>
                <a:latin typeface="Algerian" panose="04020705040A02060702" pitchFamily="82" charset="0"/>
              </a:rPr>
              <a:t>health education</a:t>
            </a:r>
            <a:r>
              <a:rPr lang="en-US" sz="6500" dirty="0"/>
              <a:t>, </a:t>
            </a:r>
            <a:r>
              <a:rPr lang="en-US" sz="6500" dirty="0">
                <a:solidFill>
                  <a:srgbClr val="0070C0"/>
                </a:solidFill>
                <a:latin typeface="Arial Narrow" panose="020B0606020202030204" pitchFamily="34" charset="0"/>
              </a:rPr>
              <a:t>access to healthcare</a:t>
            </a:r>
            <a:r>
              <a:rPr lang="en-US" sz="6500" dirty="0"/>
              <a:t>, </a:t>
            </a:r>
            <a:r>
              <a:rPr lang="en-US" sz="6500" dirty="0">
                <a:solidFill>
                  <a:srgbClr val="C00000"/>
                </a:solidFill>
                <a:latin typeface="Baskerville Old Face" panose="02020602080505020303" pitchFamily="18" charset="0"/>
              </a:rPr>
              <a:t>the construction of a sanitary latrine</a:t>
            </a:r>
            <a:r>
              <a:rPr lang="en-US" sz="6500" dirty="0"/>
              <a:t>, and </a:t>
            </a:r>
            <a:r>
              <a:rPr lang="en-US" sz="6500" dirty="0">
                <a:solidFill>
                  <a:schemeClr val="accent2">
                    <a:lumMod val="75000"/>
                  </a:schemeClr>
                </a:solidFill>
                <a:latin typeface="Kristen ITC" panose="03050502040202030202" pitchFamily="66" charset="0"/>
              </a:rPr>
              <a:t>water purifiers </a:t>
            </a:r>
            <a:r>
              <a:rPr lang="en-US" sz="6500" dirty="0"/>
              <a:t>like this </a:t>
            </a:r>
            <a:r>
              <a:rPr lang="en-US" sz="6500" i="1" dirty="0"/>
              <a:t>(photo</a:t>
            </a:r>
            <a:r>
              <a:rPr lang="en-US" sz="6500" i="1" dirty="0" smtClean="0"/>
              <a:t>)</a:t>
            </a:r>
            <a:r>
              <a:rPr lang="en-US" sz="6500" dirty="0" smtClean="0"/>
              <a:t>. These families </a:t>
            </a:r>
            <a:r>
              <a:rPr lang="en-US" sz="6500" dirty="0"/>
              <a:t>are protected from cholera and other waterborne </a:t>
            </a:r>
            <a:r>
              <a:rPr lang="en-US" sz="6500" dirty="0" smtClean="0"/>
              <a:t>diseases</a:t>
            </a:r>
            <a:r>
              <a:rPr lang="en-US" sz="6500" dirty="0"/>
              <a:t>.</a:t>
            </a:r>
            <a:br>
              <a:rPr lang="en-US" sz="6500" dirty="0"/>
            </a:br>
            <a:r>
              <a:rPr lang="en-US" dirty="0"/>
              <a:t> </a:t>
            </a:r>
            <a:endParaRPr lang="en-US" dirty="0" smtClean="0"/>
          </a:p>
        </p:txBody>
      </p:sp>
      <p:pic>
        <p:nvPicPr>
          <p:cNvPr id="3074" name="Picture 2" descr="Your gift supports health education, access to healthcare, and water purifiers like th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615" y="868680"/>
            <a:ext cx="284944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81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iti location on the Caribbean map"/>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354" t="30640" r="29347" b="33479"/>
          <a:stretch/>
        </p:blipFill>
        <p:spPr bwMode="auto">
          <a:xfrm>
            <a:off x="5146563" y="457200"/>
            <a:ext cx="3017520" cy="2204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548209" y="3153103"/>
            <a:ext cx="8093745" cy="3125788"/>
          </a:xfrm>
        </p:spPr>
        <p:txBody>
          <a:bodyPr>
            <a:normAutofit/>
          </a:bodyPr>
          <a:lstStyle/>
          <a:p>
            <a:pPr algn="ctr"/>
            <a:r>
              <a:rPr lang="en-US" sz="4000" dirty="0" smtClean="0"/>
              <a:t>Haiti is located in the Caribbean basin in the western one third of the island of Hispaniola.  The eastern two-thirds of Hispaniola is the Dominican Republic.</a:t>
            </a:r>
            <a:endParaRPr lang="en-US" sz="4000" dirty="0"/>
          </a:p>
        </p:txBody>
      </p:sp>
      <p:pic>
        <p:nvPicPr>
          <p:cNvPr id="2054" name="Picture 6" descr="Image result for Hai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22" y="457200"/>
            <a:ext cx="328773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51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About Haiti</a:t>
            </a:r>
            <a:endParaRPr lang="en-US" b="1" u="sng" dirty="0"/>
          </a:p>
        </p:txBody>
      </p:sp>
      <p:sp>
        <p:nvSpPr>
          <p:cNvPr id="6" name="Content Placeholder 5"/>
          <p:cNvSpPr>
            <a:spLocks noGrp="1"/>
          </p:cNvSpPr>
          <p:nvPr>
            <p:ph idx="1"/>
          </p:nvPr>
        </p:nvSpPr>
        <p:spPr>
          <a:xfrm>
            <a:off x="536028" y="1545021"/>
            <a:ext cx="7979322" cy="4695004"/>
          </a:xfrm>
        </p:spPr>
        <p:txBody>
          <a:bodyPr>
            <a:normAutofit lnSpcReduction="10000"/>
          </a:bodyPr>
          <a:lstStyle/>
          <a:p>
            <a:pPr marL="0" indent="0">
              <a:buNone/>
            </a:pPr>
            <a:r>
              <a:rPr lang="en-US" sz="3200" b="1" u="sng" dirty="0" smtClean="0"/>
              <a:t>Area</a:t>
            </a:r>
            <a:r>
              <a:rPr lang="en-US" sz="3200" dirty="0" smtClean="0"/>
              <a:t>: 10, 714 square miles (slightly smaller than Maryland)</a:t>
            </a:r>
          </a:p>
          <a:p>
            <a:pPr marL="0" indent="0">
              <a:buNone/>
            </a:pPr>
            <a:r>
              <a:rPr lang="en-US" sz="3200" b="1" u="sng" dirty="0" smtClean="0"/>
              <a:t>Population</a:t>
            </a:r>
            <a:r>
              <a:rPr lang="en-US" sz="3200" dirty="0" smtClean="0"/>
              <a:t>: 10,485, 800 (July 2016)</a:t>
            </a:r>
          </a:p>
          <a:p>
            <a:pPr marL="0" indent="0">
              <a:buNone/>
            </a:pPr>
            <a:r>
              <a:rPr lang="en-US" sz="3200" b="1" u="sng" dirty="0" smtClean="0"/>
              <a:t>Median Age</a:t>
            </a:r>
            <a:r>
              <a:rPr lang="en-US" sz="3200" dirty="0" smtClean="0"/>
              <a:t>: 22.6 years old</a:t>
            </a:r>
          </a:p>
          <a:p>
            <a:pPr marL="0" indent="0">
              <a:buNone/>
            </a:pPr>
            <a:r>
              <a:rPr lang="en-US" sz="3200" b="1" u="sng" dirty="0" smtClean="0"/>
              <a:t>Language:</a:t>
            </a:r>
            <a:r>
              <a:rPr lang="en-US" sz="3200" dirty="0" smtClean="0"/>
              <a:t> Creole and French</a:t>
            </a:r>
          </a:p>
          <a:p>
            <a:pPr marL="0" indent="0">
              <a:buNone/>
            </a:pPr>
            <a:r>
              <a:rPr lang="en-US" sz="3200" b="1" u="sng" dirty="0" smtClean="0"/>
              <a:t>Capital:</a:t>
            </a:r>
            <a:r>
              <a:rPr lang="en-US" sz="3200" dirty="0" smtClean="0"/>
              <a:t> Port- au-Prince</a:t>
            </a:r>
          </a:p>
          <a:p>
            <a:pPr marL="0" indent="0">
              <a:buNone/>
            </a:pPr>
            <a:r>
              <a:rPr lang="en-US" sz="3200" b="1" u="sng" dirty="0" smtClean="0"/>
              <a:t>Unemployment</a:t>
            </a:r>
            <a:r>
              <a:rPr lang="en-US" sz="3200" dirty="0" smtClean="0"/>
              <a:t>: 40.6% </a:t>
            </a:r>
          </a:p>
          <a:p>
            <a:pPr marL="0" indent="0">
              <a:buNone/>
            </a:pPr>
            <a:r>
              <a:rPr lang="en-US" sz="3200" i="1" dirty="0" smtClean="0"/>
              <a:t>Haiti is the poorest country in the hemisphere.  People there live on less than $1.25 a day.</a:t>
            </a:r>
          </a:p>
          <a:p>
            <a:pPr marL="0" indent="0">
              <a:buNone/>
            </a:pPr>
            <a:endParaRPr lang="en-US" dirty="0"/>
          </a:p>
        </p:txBody>
      </p:sp>
    </p:spTree>
    <p:extLst>
      <p:ext uri="{BB962C8B-B14F-4D97-AF65-F5344CB8AC3E}">
        <p14:creationId xmlns:p14="http://schemas.microsoft.com/office/powerpoint/2010/main" val="29301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64" y="365760"/>
            <a:ext cx="2949178" cy="956091"/>
          </a:xfrm>
        </p:spPr>
        <p:txBody>
          <a:bodyPr>
            <a:normAutofit/>
          </a:bodyPr>
          <a:lstStyle/>
          <a:p>
            <a:r>
              <a:rPr lang="en-US" sz="4800" b="1" i="1" u="sng" dirty="0" smtClean="0"/>
              <a:t>Haiti</a:t>
            </a:r>
            <a:endParaRPr lang="en-US" sz="4800" b="1" i="1" u="sng"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57658" r="1" b="49747"/>
          <a:stretch/>
        </p:blipFill>
        <p:spPr bwMode="auto">
          <a:xfrm>
            <a:off x="220367" y="127525"/>
            <a:ext cx="4120179" cy="6583680"/>
          </a:xfrm>
          <a:prstGeom prst="rect">
            <a:avLst/>
          </a:prstGeom>
          <a:noFill/>
          <a:ln>
            <a:noFill/>
          </a:ln>
          <a:extLst>
            <a:ext uri="{53640926-AAD7-44D8-BBD7-CCE9431645EC}">
              <a14:shadowObscured xmlns:a14="http://schemas.microsoft.com/office/drawing/2010/main"/>
            </a:ext>
          </a:extLst>
        </p:spPr>
      </p:pic>
      <p:sp>
        <p:nvSpPr>
          <p:cNvPr id="4" name="Text Placeholder 3"/>
          <p:cNvSpPr>
            <a:spLocks noGrp="1"/>
          </p:cNvSpPr>
          <p:nvPr>
            <p:ph type="body" sz="half" idx="2"/>
          </p:nvPr>
        </p:nvSpPr>
        <p:spPr>
          <a:xfrm>
            <a:off x="4556533" y="1555531"/>
            <a:ext cx="3920009" cy="3811588"/>
          </a:xfrm>
        </p:spPr>
        <p:txBody>
          <a:bodyPr>
            <a:noAutofit/>
          </a:bodyPr>
          <a:lstStyle/>
          <a:p>
            <a:pPr algn="ctr">
              <a:lnSpc>
                <a:spcPct val="150000"/>
              </a:lnSpc>
            </a:pPr>
            <a:r>
              <a:rPr lang="en-US" sz="3600" dirty="0" err="1" smtClean="0"/>
              <a:t>Tipalmis</a:t>
            </a:r>
            <a:r>
              <a:rPr lang="en-US" sz="3600" dirty="0" smtClean="0"/>
              <a:t> and </a:t>
            </a:r>
          </a:p>
          <a:p>
            <a:pPr algn="ctr">
              <a:lnSpc>
                <a:spcPct val="150000"/>
              </a:lnSpc>
            </a:pPr>
            <a:r>
              <a:rPr lang="en-US" sz="3600" dirty="0" smtClean="0"/>
              <a:t>Nan Mango are the two communities where </a:t>
            </a:r>
            <a:r>
              <a:rPr lang="en-US" sz="3600" u="sng" dirty="0" smtClean="0"/>
              <a:t>SSND</a:t>
            </a:r>
            <a:r>
              <a:rPr lang="en-US" sz="3600" dirty="0" smtClean="0"/>
              <a:t> will be collaborating with </a:t>
            </a:r>
            <a:r>
              <a:rPr lang="en-US" sz="3600" u="sng" dirty="0" smtClean="0"/>
              <a:t>Beyond Borders</a:t>
            </a:r>
            <a:r>
              <a:rPr lang="en-US" sz="3600" dirty="0" smtClean="0"/>
              <a:t>.</a:t>
            </a:r>
            <a:endParaRPr lang="en-US" sz="3600" dirty="0"/>
          </a:p>
        </p:txBody>
      </p:sp>
      <p:sp>
        <p:nvSpPr>
          <p:cNvPr id="9" name="Rectangle 1"/>
          <p:cNvSpPr>
            <a:spLocks noChangeArrowheads="1"/>
          </p:cNvSpPr>
          <p:nvPr/>
        </p:nvSpPr>
        <p:spPr bwMode="auto">
          <a:xfrm>
            <a:off x="1923394" y="5233877"/>
            <a:ext cx="253305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25408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200" b="1" i="0" u="none" strike="noStrike" cap="none" normalizeH="0" baseline="0" dirty="0" smtClean="0">
                <a:ln>
                  <a:noFill/>
                </a:ln>
                <a:solidFill>
                  <a:srgbClr val="25408F"/>
                </a:solidFill>
                <a:effectLst/>
                <a:latin typeface="Times New Roman" panose="02020603050405020304" pitchFamily="18" charset="0"/>
                <a:ea typeface="Times New Roman" panose="02020603050405020304" pitchFamily="18" charset="0"/>
                <a:cs typeface="Times New Roman" panose="02020603050405020304" pitchFamily="18" charset="0"/>
              </a:rPr>
              <a:t>Haiti</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rgbClr val="25408F"/>
                </a:solidFill>
                <a:effectLst/>
                <a:latin typeface="Times New Roman" panose="02020603050405020304" pitchFamily="18" charset="0"/>
                <a:ea typeface="Times New Roman" panose="02020603050405020304" pitchFamily="18" charset="0"/>
                <a:cs typeface="Times New Roman" panose="02020603050405020304" pitchFamily="18" charset="0"/>
              </a:rPr>
              <a:t>Lagonav</a:t>
            </a:r>
            <a:r>
              <a:rPr kumimoji="0" lang="en-US" altLang="en-US" sz="1200" b="1" i="0" u="none" strike="noStrike" cap="none" normalizeH="0" baseline="0" dirty="0" smtClean="0">
                <a:ln>
                  <a:noFill/>
                </a:ln>
                <a:solidFill>
                  <a:srgbClr val="25408F"/>
                </a:solidFill>
                <a:effectLst/>
                <a:latin typeface="Times New Roman" panose="02020603050405020304" pitchFamily="18" charset="0"/>
                <a:ea typeface="Times New Roman" panose="02020603050405020304" pitchFamily="18" charset="0"/>
                <a:cs typeface="Times New Roman" panose="02020603050405020304" pitchFamily="18" charset="0"/>
              </a:rPr>
              <a:t> Island</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002060"/>
                </a:solidFill>
                <a:effectLst/>
                <a:latin typeface="Arial" panose="020B0604020202020204" pitchFamily="34" charset="0"/>
              </a:rPr>
              <a:t>Tipalmis</a:t>
            </a:r>
            <a:endParaRPr kumimoji="0" lang="en-US" altLang="en-US" sz="1200" b="0" i="0" u="none" strike="noStrike" cap="none" normalizeH="0" baseline="0" dirty="0" smtClean="0">
              <a:ln>
                <a:noFill/>
              </a:ln>
              <a:solidFill>
                <a:srgbClr val="00206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200" b="0" i="0" u="none" strike="noStrike" cap="none" normalizeH="0" baseline="0" dirty="0" smtClean="0">
                <a:ln>
                  <a:noFill/>
                </a:ln>
                <a:solidFill>
                  <a:srgbClr val="002060"/>
                </a:solidFill>
                <a:effectLst/>
                <a:latin typeface="Arial" panose="020B0604020202020204" pitchFamily="34" charset="0"/>
              </a:rPr>
              <a:t>Nan Mango</a:t>
            </a:r>
          </a:p>
        </p:txBody>
      </p:sp>
      <p:sp>
        <p:nvSpPr>
          <p:cNvPr id="10" name="TextBox 9"/>
          <p:cNvSpPr txBox="1"/>
          <p:nvPr/>
        </p:nvSpPr>
        <p:spPr>
          <a:xfrm>
            <a:off x="2406869" y="3762703"/>
            <a:ext cx="184731" cy="369332"/>
          </a:xfrm>
          <a:prstGeom prst="rect">
            <a:avLst/>
          </a:prstGeom>
          <a:noFill/>
        </p:spPr>
        <p:txBody>
          <a:bodyPr wrap="none" rtlCol="0">
            <a:spAutoFit/>
          </a:bodyPr>
          <a:lstStyle/>
          <a:p>
            <a:endParaRPr lang="en-US" dirty="0"/>
          </a:p>
        </p:txBody>
      </p:sp>
      <p:sp>
        <p:nvSpPr>
          <p:cNvPr id="11" name="TextBox 10"/>
          <p:cNvSpPr txBox="1"/>
          <p:nvPr/>
        </p:nvSpPr>
        <p:spPr>
          <a:xfrm>
            <a:off x="2280457" y="3762703"/>
            <a:ext cx="622286" cy="369332"/>
          </a:xfrm>
          <a:prstGeom prst="rect">
            <a:avLst/>
          </a:prstGeom>
          <a:noFill/>
        </p:spPr>
        <p:txBody>
          <a:bodyPr wrap="none" rtlCol="0">
            <a:spAutoFit/>
          </a:bodyPr>
          <a:lstStyle/>
          <a:p>
            <a:r>
              <a:rPr lang="en-US" dirty="0" smtClean="0">
                <a:solidFill>
                  <a:srgbClr val="002060"/>
                </a:solidFill>
              </a:rPr>
              <a:t>Haiti</a:t>
            </a:r>
            <a:endParaRPr lang="en-US" dirty="0">
              <a:solidFill>
                <a:srgbClr val="002060"/>
              </a:solidFill>
            </a:endParaRPr>
          </a:p>
        </p:txBody>
      </p:sp>
      <p:sp>
        <p:nvSpPr>
          <p:cNvPr id="12" name="TextBox 11"/>
          <p:cNvSpPr txBox="1"/>
          <p:nvPr/>
        </p:nvSpPr>
        <p:spPr>
          <a:xfrm>
            <a:off x="462623" y="3947369"/>
            <a:ext cx="1257717" cy="307777"/>
          </a:xfrm>
          <a:prstGeom prst="rect">
            <a:avLst/>
          </a:prstGeom>
          <a:noFill/>
        </p:spPr>
        <p:txBody>
          <a:bodyPr wrap="none" rtlCol="0">
            <a:spAutoFit/>
          </a:bodyPr>
          <a:lstStyle/>
          <a:p>
            <a:r>
              <a:rPr lang="en-US" sz="1400" dirty="0" err="1" smtClean="0"/>
              <a:t>Lagonav</a:t>
            </a:r>
            <a:r>
              <a:rPr lang="en-US" sz="1400" dirty="0" smtClean="0"/>
              <a:t> Island</a:t>
            </a:r>
          </a:p>
        </p:txBody>
      </p:sp>
    </p:spTree>
    <p:extLst>
      <p:ext uri="{BB962C8B-B14F-4D97-AF65-F5344CB8AC3E}">
        <p14:creationId xmlns:p14="http://schemas.microsoft.com/office/powerpoint/2010/main" val="757486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2794"/>
          </a:xfrm>
        </p:spPr>
        <p:txBody>
          <a:bodyPr/>
          <a:lstStyle/>
          <a:p>
            <a:r>
              <a:rPr lang="en-US" b="1" u="sng" dirty="0" smtClean="0"/>
              <a:t>About </a:t>
            </a:r>
            <a:r>
              <a:rPr lang="en-US" b="1" u="sng" dirty="0" err="1" smtClean="0"/>
              <a:t>Laganov</a:t>
            </a:r>
            <a:endParaRPr lang="en-US" b="1" u="sng" dirty="0"/>
          </a:p>
        </p:txBody>
      </p:sp>
      <p:sp>
        <p:nvSpPr>
          <p:cNvPr id="3" name="Content Placeholder 2"/>
          <p:cNvSpPr>
            <a:spLocks noGrp="1"/>
          </p:cNvSpPr>
          <p:nvPr>
            <p:ph idx="1"/>
          </p:nvPr>
        </p:nvSpPr>
        <p:spPr>
          <a:xfrm>
            <a:off x="628650" y="1137921"/>
            <a:ext cx="7886700" cy="4754563"/>
          </a:xfrm>
        </p:spPr>
        <p:txBody>
          <a:bodyPr>
            <a:normAutofit/>
          </a:bodyPr>
          <a:lstStyle/>
          <a:p>
            <a:pPr marL="0" indent="0" algn="ctr">
              <a:buNone/>
            </a:pPr>
            <a:r>
              <a:rPr lang="en-US" sz="3200" dirty="0" smtClean="0"/>
              <a:t>The island of </a:t>
            </a:r>
            <a:r>
              <a:rPr lang="en-US" sz="3200" dirty="0" err="1" smtClean="0"/>
              <a:t>Laganov</a:t>
            </a:r>
            <a:r>
              <a:rPr lang="en-US" sz="3200" dirty="0" smtClean="0"/>
              <a:t> is located off the western coast of mainland Haiti.</a:t>
            </a:r>
          </a:p>
          <a:p>
            <a:pPr marL="0" indent="0">
              <a:buNone/>
            </a:pPr>
            <a:r>
              <a:rPr lang="en-US" sz="3200" b="1" u="sng" dirty="0" smtClean="0"/>
              <a:t>Area:</a:t>
            </a:r>
            <a:r>
              <a:rPr lang="en-US" sz="3200" dirty="0" smtClean="0"/>
              <a:t>  37 miles long, 9 miles wide</a:t>
            </a:r>
          </a:p>
          <a:p>
            <a:pPr marL="0" indent="0">
              <a:buNone/>
            </a:pPr>
            <a:r>
              <a:rPr lang="en-US" sz="3200" b="1" u="sng" dirty="0" smtClean="0"/>
              <a:t>Population</a:t>
            </a:r>
            <a:r>
              <a:rPr lang="en-US" sz="3200" dirty="0" smtClean="0"/>
              <a:t>:  approx. 150,000</a:t>
            </a:r>
          </a:p>
          <a:p>
            <a:pPr marL="0" indent="0">
              <a:buNone/>
            </a:pPr>
            <a:r>
              <a:rPr lang="en-US" sz="3200" b="1" u="sng" dirty="0" smtClean="0"/>
              <a:t>Language:</a:t>
            </a:r>
            <a:r>
              <a:rPr lang="en-US" sz="3200" dirty="0" smtClean="0"/>
              <a:t> Mostly Creole</a:t>
            </a:r>
          </a:p>
          <a:p>
            <a:pPr marL="0" indent="0">
              <a:buNone/>
            </a:pPr>
            <a:endParaRPr lang="en-US" sz="3200" dirty="0"/>
          </a:p>
          <a:p>
            <a:pPr marL="0" indent="0">
              <a:buNone/>
            </a:pPr>
            <a:endParaRPr lang="en-US" sz="3200" dirty="0" smtClean="0"/>
          </a:p>
          <a:p>
            <a:pPr marL="0" indent="0">
              <a:buNone/>
            </a:pPr>
            <a:r>
              <a:rPr lang="en-US" sz="1200" dirty="0" smtClean="0"/>
              <a:t>Students from the </a:t>
            </a:r>
            <a:r>
              <a:rPr lang="en-US" sz="1200" dirty="0" err="1" smtClean="0"/>
              <a:t>Matenwa</a:t>
            </a:r>
            <a:r>
              <a:rPr lang="en-US" sz="1200" dirty="0" smtClean="0"/>
              <a:t> </a:t>
            </a:r>
          </a:p>
          <a:p>
            <a:pPr marL="0" indent="0">
              <a:buNone/>
            </a:pPr>
            <a:r>
              <a:rPr lang="en-US" sz="1200" dirty="0" smtClean="0"/>
              <a:t>Community Learning Center</a:t>
            </a:r>
          </a:p>
          <a:p>
            <a:pPr marL="0" indent="0">
              <a:buNone/>
            </a:pPr>
            <a:endParaRPr lang="en-US" sz="32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2689" r="45563" b="61364"/>
          <a:stretch/>
        </p:blipFill>
        <p:spPr bwMode="auto">
          <a:xfrm>
            <a:off x="2773680" y="3830161"/>
            <a:ext cx="4121150" cy="2609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421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p:cNvPicPr>
            <a:picLocks noGrp="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0985"/>
          <a:stretch/>
        </p:blipFill>
        <p:spPr bwMode="auto">
          <a:xfrm>
            <a:off x="4438137" y="457200"/>
            <a:ext cx="3931920" cy="5669280"/>
          </a:xfrm>
          <a:prstGeom prst="rect">
            <a:avLst/>
          </a:prstGeom>
          <a:noFill/>
          <a:ln>
            <a:noFill/>
          </a:ln>
          <a:extLst>
            <a:ext uri="{53640926-AAD7-44D8-BBD7-CCE9431645EC}">
              <a14:shadowObscured xmlns:a14="http://schemas.microsoft.com/office/drawing/2010/main"/>
            </a:ext>
          </a:extLst>
        </p:spPr>
      </p:pic>
      <p:sp>
        <p:nvSpPr>
          <p:cNvPr id="6" name="Text Placeholder 5"/>
          <p:cNvSpPr>
            <a:spLocks noGrp="1"/>
          </p:cNvSpPr>
          <p:nvPr>
            <p:ph type="body" sz="half" idx="2"/>
          </p:nvPr>
        </p:nvSpPr>
        <p:spPr>
          <a:xfrm>
            <a:off x="386079" y="640080"/>
            <a:ext cx="4267201" cy="5181600"/>
          </a:xfrm>
        </p:spPr>
        <p:txBody>
          <a:bodyPr>
            <a:normAutofit fontScale="92500" lnSpcReduction="20000"/>
          </a:bodyPr>
          <a:lstStyle/>
          <a:p>
            <a:endParaRPr lang="en-US" sz="3600" dirty="0" smtClean="0"/>
          </a:p>
          <a:p>
            <a:r>
              <a:rPr lang="en-US" sz="3800" u="sng" dirty="0" err="1" smtClean="0"/>
              <a:t>Restavek</a:t>
            </a:r>
            <a:r>
              <a:rPr lang="en-US" sz="3800" dirty="0" smtClean="0"/>
              <a:t> is a </a:t>
            </a:r>
          </a:p>
          <a:p>
            <a:r>
              <a:rPr lang="en-US" sz="3800" dirty="0" smtClean="0"/>
              <a:t>derogatory Creole </a:t>
            </a:r>
          </a:p>
          <a:p>
            <a:r>
              <a:rPr lang="en-US" sz="3800" dirty="0" smtClean="0"/>
              <a:t>term meaning a child </a:t>
            </a:r>
          </a:p>
          <a:p>
            <a:r>
              <a:rPr lang="en-US" sz="3800" dirty="0" smtClean="0"/>
              <a:t>who lives with </a:t>
            </a:r>
          </a:p>
          <a:p>
            <a:r>
              <a:rPr lang="en-US" sz="3800" dirty="0" smtClean="0"/>
              <a:t>someone else.</a:t>
            </a:r>
          </a:p>
          <a:p>
            <a:r>
              <a:rPr lang="en-US" sz="3800" dirty="0" smtClean="0"/>
              <a:t>It has been called a</a:t>
            </a:r>
          </a:p>
          <a:p>
            <a:r>
              <a:rPr lang="en-US" sz="3800" dirty="0" smtClean="0"/>
              <a:t> “modern form of </a:t>
            </a:r>
          </a:p>
          <a:p>
            <a:r>
              <a:rPr lang="en-US" sz="3800" dirty="0" smtClean="0"/>
              <a:t>slavery” by the </a:t>
            </a:r>
          </a:p>
          <a:p>
            <a:r>
              <a:rPr lang="en-US" sz="3800" dirty="0" smtClean="0"/>
              <a:t>United Nations.</a:t>
            </a:r>
            <a:endParaRPr lang="en-US" sz="3800" dirty="0"/>
          </a:p>
        </p:txBody>
      </p:sp>
    </p:spTree>
    <p:extLst>
      <p:ext uri="{BB962C8B-B14F-4D97-AF65-F5344CB8AC3E}">
        <p14:creationId xmlns:p14="http://schemas.microsoft.com/office/powerpoint/2010/main" val="2045176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55" y="270805"/>
            <a:ext cx="8150781" cy="716817"/>
          </a:xfrm>
        </p:spPr>
        <p:txBody>
          <a:bodyPr>
            <a:noAutofit/>
          </a:bodyPr>
          <a:lstStyle/>
          <a:p>
            <a:r>
              <a:rPr lang="en-US" sz="4000" dirty="0" smtClean="0"/>
              <a:t>Why are Haitian children in slavery?</a:t>
            </a:r>
            <a:endParaRPr lang="en-US" sz="4000" dirty="0"/>
          </a:p>
        </p:txBody>
      </p:sp>
      <p:pic>
        <p:nvPicPr>
          <p:cNvPr id="4098" name="Picture 2" descr="https://s3.amazonaws.com/causevox-staging/test%2F1486150019621-Marie-Love+Gracia+-+Masikr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79" y="1336577"/>
            <a:ext cx="3710163"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8755" y="987622"/>
            <a:ext cx="5057542" cy="5423338"/>
          </a:xfrm>
        </p:spPr>
        <p:txBody>
          <a:bodyPr>
            <a:noAutofit/>
          </a:bodyPr>
          <a:lstStyle/>
          <a:p>
            <a:pPr marL="0" indent="0">
              <a:buNone/>
            </a:pPr>
            <a:r>
              <a:rPr lang="en-US" sz="2800" dirty="0" smtClean="0"/>
              <a:t>Haitian parents are no different from parents elsewhere. They love their children and want them to grow up at home. Still, each year tens of thousands of rural Haitian parents send their children away to live with families in distant cities. </a:t>
            </a:r>
            <a:r>
              <a:rPr lang="en-US" sz="2800" u="sng" dirty="0" smtClean="0"/>
              <a:t>They do so in the hope that their children will be sent to school.</a:t>
            </a:r>
            <a:r>
              <a:rPr lang="en-US" sz="2800" dirty="0" smtClean="0"/>
              <a:t> In reality, many end up in homes where they are subjected to exploitation, abuse, neglect and denial of basic rights like going to school.</a:t>
            </a:r>
            <a:endParaRPr lang="en-US" sz="2800" dirty="0"/>
          </a:p>
        </p:txBody>
      </p:sp>
      <p:sp>
        <p:nvSpPr>
          <p:cNvPr id="5" name="TextBox 4"/>
          <p:cNvSpPr txBox="1"/>
          <p:nvPr/>
        </p:nvSpPr>
        <p:spPr>
          <a:xfrm>
            <a:off x="5256297" y="5253105"/>
            <a:ext cx="3846822" cy="584775"/>
          </a:xfrm>
          <a:prstGeom prst="rect">
            <a:avLst/>
          </a:prstGeom>
          <a:noFill/>
        </p:spPr>
        <p:txBody>
          <a:bodyPr wrap="none" rtlCol="0">
            <a:spAutoFit/>
          </a:bodyPr>
          <a:lstStyle/>
          <a:p>
            <a:r>
              <a:rPr lang="en-US" sz="1600" i="1" dirty="0" smtClean="0"/>
              <a:t>Marie-Love is home today thanks to the </a:t>
            </a:r>
          </a:p>
          <a:p>
            <a:r>
              <a:rPr lang="en-US" sz="1600" i="1" dirty="0" smtClean="0"/>
              <a:t>efforts like those of SSND &amp; Beyond Borders</a:t>
            </a:r>
            <a:endParaRPr lang="en-US" sz="1600" i="1" dirty="0"/>
          </a:p>
        </p:txBody>
      </p:sp>
    </p:spTree>
    <p:extLst>
      <p:ext uri="{BB962C8B-B14F-4D97-AF65-F5344CB8AC3E}">
        <p14:creationId xmlns:p14="http://schemas.microsoft.com/office/powerpoint/2010/main" val="36574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360" y="1176336"/>
            <a:ext cx="6837759" cy="530226"/>
          </a:xfrm>
        </p:spPr>
        <p:txBody>
          <a:bodyPr>
            <a:noAutofit/>
          </a:bodyPr>
          <a:lstStyle/>
          <a:p>
            <a:r>
              <a:rPr lang="en-US" sz="3600" b="1" i="1" u="sng" dirty="0" smtClean="0"/>
              <a:t>The Vision of Schools Not Slavery:</a:t>
            </a:r>
            <a:endParaRPr lang="en-US" sz="3600" b="1" i="1" u="sng" dirty="0"/>
          </a:p>
        </p:txBody>
      </p:sp>
      <p:sp>
        <p:nvSpPr>
          <p:cNvPr id="4" name="Text Placeholder 3"/>
          <p:cNvSpPr>
            <a:spLocks noGrp="1"/>
          </p:cNvSpPr>
          <p:nvPr>
            <p:ph type="body" sz="half" idx="2"/>
          </p:nvPr>
        </p:nvSpPr>
        <p:spPr>
          <a:xfrm>
            <a:off x="254000" y="2057400"/>
            <a:ext cx="8788400" cy="3811588"/>
          </a:xfrm>
        </p:spPr>
        <p:txBody>
          <a:bodyPr>
            <a:noAutofit/>
          </a:bodyPr>
          <a:lstStyle/>
          <a:p>
            <a:pPr marL="457200" indent="-457200">
              <a:buFont typeface="Arial" panose="020B0604020202020204" pitchFamily="34" charset="0"/>
              <a:buChar char="•"/>
            </a:pPr>
            <a:r>
              <a:rPr lang="en-US" sz="3200" dirty="0" smtClean="0"/>
              <a:t>Ensure every child goes to a high-quality school</a:t>
            </a:r>
          </a:p>
          <a:p>
            <a:pPr marL="457200" indent="-457200">
              <a:buFont typeface="Arial" panose="020B0604020202020204" pitchFamily="34" charset="0"/>
              <a:buChar char="•"/>
            </a:pPr>
            <a:r>
              <a:rPr lang="en-US" sz="3200" dirty="0" smtClean="0"/>
              <a:t>Protect every child from slavery and abuse;</a:t>
            </a:r>
          </a:p>
          <a:p>
            <a:pPr marL="457200" indent="-457200">
              <a:buFont typeface="Arial" panose="020B0604020202020204" pitchFamily="34" charset="0"/>
              <a:buChar char="•"/>
            </a:pPr>
            <a:r>
              <a:rPr lang="en-US" sz="3200" dirty="0" smtClean="0"/>
              <a:t>Ensure sustainable livelihoods for even the poorest </a:t>
            </a:r>
          </a:p>
          <a:p>
            <a:pPr marL="457200" indent="-457200">
              <a:buFont typeface="Arial" panose="020B0604020202020204" pitchFamily="34" charset="0"/>
              <a:buChar char="•"/>
            </a:pPr>
            <a:r>
              <a:rPr lang="en-US" sz="3200" dirty="0" smtClean="0"/>
              <a:t>Prevent violence against every woman and girl</a:t>
            </a:r>
            <a:endParaRPr lang="en-US" sz="3200" dirty="0"/>
          </a:p>
        </p:txBody>
      </p:sp>
      <p:pic>
        <p:nvPicPr>
          <p:cNvPr id="1026" name="Picture 2" descr="Beyond Borders | Haiti charity working to end child slavery and prevent violence against women"/>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867301" y="294322"/>
            <a:ext cx="28098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3.amazonaws.com/causevox-staging/test%2F1486573396326-13029635_10208092424180153_190846114346572890_o.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4555" y="3471296"/>
            <a:ext cx="3886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p:nvPr>
        </p:nvSpPr>
        <p:spPr>
          <a:xfrm>
            <a:off x="286309" y="1970130"/>
            <a:ext cx="6782185" cy="896020"/>
          </a:xfrm>
        </p:spPr>
        <p:txBody>
          <a:bodyPr/>
          <a:lstStyle/>
          <a:p>
            <a:endParaRPr lang="en-US" dirty="0"/>
          </a:p>
        </p:txBody>
      </p:sp>
      <p:pic>
        <p:nvPicPr>
          <p:cNvPr id="11" name="Picture 4" descr="Sister Sharon in Hai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87" y="967920"/>
            <a:ext cx="8561925" cy="2103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4958" y="349616"/>
            <a:ext cx="8275022" cy="707886"/>
          </a:xfrm>
          <a:prstGeom prst="rect">
            <a:avLst/>
          </a:prstGeom>
          <a:noFill/>
        </p:spPr>
        <p:txBody>
          <a:bodyPr wrap="none" rtlCol="0">
            <a:spAutoFit/>
          </a:bodyPr>
          <a:lstStyle/>
          <a:p>
            <a:r>
              <a:rPr lang="en-US" sz="4000" dirty="0" smtClean="0"/>
              <a:t>SSND Partnership with Beyond Borders</a:t>
            </a:r>
            <a:endParaRPr lang="en-US" sz="4000" dirty="0"/>
          </a:p>
        </p:txBody>
      </p:sp>
      <p:sp>
        <p:nvSpPr>
          <p:cNvPr id="15" name="AutoShape 14" descr="data:image/jpg;base64,%20/9j/4AAQSkZJRgABAQEAYABgAAD/2wBDAAUDBAQEAwUEBAQFBQUGBwwIBwcHBw8LCwkMEQ8SEhEPERETFhwXExQaFRERGCEYGh0dHx8fExciJCIeJBweHx7/2wBDAQUFBQcGBw4ICA4eFBEUHh4eHh4eHh4eHh4eHh4eHh4eHh4eHh4eHh4eHh4eHh4eHh4eHh4eHh4eHh4eHh4eHh7/wAARCAJ9Ad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yPRfhHDHGq+G7pymPmZmy31+enNp/wAK85HhNz7HOP1asOkJr56Vpbo+6WV0/wCaX3nVWM3w3s/9R4Mh5ABLRIc/malbUfAG8OPBNmT/ANcI644vUbycdaPaNKyS+4pZTR7v72dZa6l4IsJ7qew8ONp80ybS0G3pnOB6ZxXMSyaPfa7DbrJcWz3DEIDhhn9Kyr64eONmUbiPesC4vXg1C3vAcNFKrDH1qFPpbQ6KWDjQT5G/vueyaZ4dWGRWbUTET93fCQCPzqPxN8Oz4ntjYv4g2wnkrDgNkEEEE9MEDtVnStQuL/TbdZ5fMEYBXnp7CteG+aGw8jyo3cSBgzLnI7iu+OFpvVHk4mWJ1V9TyuT4QeOtNtpY4tTg1OCQBXVnIZ1HQHOfQd6yNcsfFGgPfX2oeGJ7l5bH7LJJHCWXZgABcZG4BRg17S2p3al2R2iLf3WOB+FC+Ir63VR+7kbuWHUfhTlQgcvJXs7pM8W8PeI7dLzTdRurO/svLsDayRNHliCDzg4x1qDWm02/8FaLZwyIdV064kDhsoskLNu6njIOf1r3j+27C9gL6hovnRqQrvtDgZ+tZF/ofgPVI3Y2UNtIT95UZG/SsVg6UZNxW5HPJO7i1b+v1MOJl1OTxoukxNexXton2ZIRuGeOB71QbS9efXPCjXGjXzxW1q0MgWEkqvIO7jj8a9EttZ8L+FdNhtNOjW1hK7iwtpCW9S2Bkn603Q/il4P1bUDp8Go7Z1jMhMkbRrgdeW+tKeBoykuaeq/U854ySdor+rWPItM8A6/ZQ65rWrWUlhYrZT+W0hG5mOMAqDkZ561oana6hceCfCt6skt2kVztCohPkBexx9M5r3i5h07XNJaGXZdWVwvzBW+V1+op9nZ2NjYC1sreK3tgCFSJQFANa1MthOSknoV/aE205LVP/gHjWu6Sl/8AGTVLUfNJcaTvBI/jVMj9VFeeeBtHTWvET2Mq7o1huZAN2ACqOR+uK9nfwreWXxTh8Uf2lA+npAY5ElYtNIxDAgYAAAyPyrBh0rwV4P16e5HiZRNd21wi2cyjcSwxww6DtzWEKDUUpb9dTro4u0OXy09TnbkGT4E2bHOYdWX6df8A69W/iI6N4R8FSKv3HwfcmMf4VFFx8Cb61mKrPBfRzCMMCxXcnP8AOrfjLypPhd4Vnbb8lyFJHY7XH9K5eVxkjpuub/t79DH+LF1NpfiK1FnMVFpHNJBgfcbcp4/IVH8FLW80vxfokt2pH25DPH6lWEig/mDVv9o5PIn0C/VSVurEqSBwWwv9MV0ulwR2fxD8H2KZ3W2lQI4PY7X/AMa7HDlna/YiVVSopLqn+CLF2zQ/tA28gZXM0EROO2Y3H9Kz/ifZ/wBrfGvRNPmZkje0Rdw6jMh/qKu6jb3Vv8f7ea5XKzCNoivOVw4FJ41mu2+OXh8XUEUSxhBCynl0MnUn65pJS5VzXWuxxQdpU2v5X+pzfje+uZp/CMM/+rtrmW3Oe5Vl/oRXNePZPtXxJ1XUIVzb/wBotArAfKSqY69O1XfjP52n+NPJLMgjuJZUH+8NwP8AKq7QtH8KtEvpGDSXetzyue5xHt5/I/nWSXLdPz3PQhFRUZLq/wA9T1v4w3My/CaXzIwQ6W4zj1K1Z+H17pqeCNPW6uIY547eXblipCktnJ6Vh/FfV7d/heNPuJYfNmS38iMAl+GXJPHHHet7wloml33w2tDKqmYWkmZA3K5LfpWUPb1YxlRfN/i7fLr2PFqO+HfL/MeSfBp0stT+2yKDA13lhn/aP9P5V0/iW5jX9oK3aL50ihgAXPAyw/xrmfhsljH4SvJprgrdJcRrAg/jyXBpbXUrib41C7ZGnkjSDCYxuxjitJtuaat19T1JxvO66Jr8Ezr/AIoa0t38XND0uN+LKBzKuejuhOPyArG1TiWU9CTVbwZLDrVzqfiO8VBf3urhYxj7qiKRiB+n5VZ1Vh5kh967FLmjzPqccoqLUOyMS9tHmt3WC5lt5SPkdW6Gr3gH+3kkkj1YibEmyNwQCVx97jrUanmuj0DAKGsbK5tzvkcbHcaSvysehyM11Gjg+W2714rmtJP7sZ611Ol48oY9a6KXxI8+rseZ/tWT+X8LkhzzPqUCY9cbm/pTf2dYSLfUJSDwkSe3eqH7W0w/4Rrw9Z5/1+qhseoWNv8A4oV0HwBj26FqEnODOqg/Rf8A69bz1xETenpg5epofHy5+zfCzVsEgy+XGPxcVX+AcPl+DZJP78+PyRRVL9piYx/DpIQceffwoffqf6VvfBqHyvAls3/PSWRv/Hsf0q3riF6GK0wz9Tn/ANqK48n4VTx5x511En5Zb+lUv2bDA/heND8zvaoHVl4G0kVU/a2mJ8J6Pp6tzc3/AE9QFI/9mp3wTtptDu9Ot5Wwl9A0kYH905wPzU/nWdWVqyNqNO+Gka37RlhpsHwwvrj7FD5/mxLFIRyhLjOPTgHpVX9mbQItP8Gy3zb/ADribOd5xjaOMdO9M/aqvTD4EsbFTzd6ggI9Qqk/zxXWfBm3+z+A7X/bkdh9M4/pWjSddIzV1hm/Mwf2ldcGk/DmaxST9/qUghA77B8zH9APxrnv2V7fbYXMzfe8gf8Ajzk/0FcX+0Vq9x4h1m8ubYF9M0p0tFcH5d5Jz+JIP4LXqP7NtoIfCU0u3DExx5+iZ/8AZqxU1Urqxr7P2eGfmeq18z+M2bVvj1qSoCxiKwL7EKq/zzX0wa+ZPh1L/bXxjv74/N5+pkg/7O8t/ICtcX8Kj3MsFpJy7I+mYUEcSRrwFUKPwryb9qu/+y/DNbYNg3V5GhAPUKCx/kK9br55/bG1A+VoOlJ1PmzsPyUf1rWs7U2YUFzVEJ+zBYwiezvSoEhtZSD6ndg/pXus2tWcccjKLmR0Ut5SW772x2AI5rxL9myKazt9NimjKsDKoz/dYbgRXvkrqkbOxwFBY/QVz4ZtQdu50Y1fvFfsj4U+IeqXusfEfUb++tHjna+LSWzfeTDAbD7gACvrv4bvp+leHY7SRf7PmdjI0NwPLbkD16/hXy/4Bsf+Em+KE15MpmFxqe7nnO+Ut/KvtF1Vl2soYehFTQjzScr7DxL5YKPcz9Z1G3sdCvtVeZDBb20kxcEEYVSf6V8P+CY2vvFKMoLMdzDjuxwP519C/tU+Jk03wlH4VsZPLuNQxJOEGNsCnkf8CYY+gNeR/s7aX/aPje2LLuTz0B+iZc/yFRX/AJV/VysJHlXO/wCrH2DpluLTTba1HSGJY/yGKsU0Bs9eKyvGeqDRPCeq6sWANraySLn+8FOP1xXdGVo7bHn7s+X9dlfX/jHq1wp3/wClPGmOeh2Cvq/TrZbPT7a0XhYYljH4DFfK37P9i2q+M4Lmb5y1yHbPfaC5/WvrE1y4NX5pHXitIxifOO40hJprHBpxPFeZc++5xjGoZWwKe57VnX0+xTUNjVUq6lMPuhvrWJeENU9xMWY571TmbIqUPnuep/D7UPO0uEMeV+U/hXbRlSoryD4e3piZod3fNenW11lRzXqYSreNjhxNO7ui/Iqmql1CCMrUglzmmO2Qa6JWZy2aKH7+NGjUttbqAeDSRXctuhVY4mPYsmSKtswA7VUkQcn1rKw1GL3Q241F5CWEMcLEg7ogVI/Kpm1G0MaMfOlf5dwmjR19+oqo0Y61BJHwcVDbD6vB6HQLrFjDalre1hZEYAoq+Uee/BxV2HVtOa2juZP7Qt4x8oKzFlHtjP8ASuLIYcZ60zcfLx8wOefQ0rnNUwMejOzv7fSdXXC+IJ4Cw+UeYIzz/vCuJ1v4K299fNqUOtX012xGPNcMuPQHHSmzzzSWsUEzs6xfdB7VJZ6lfWkge3vJ48c4DnB/CloR9TmldMypvhD4khiM1jqELSDOUG5T+YrD1Lw38RrGFYbiG9u7aJ9yxhvNQH+9tNerW3jW92kxzQrL3jnX5D9GGCPxq1afEDCj+0NJcREkebA+4ZHXg/41XLE55e3T1ieL+LdY8ValZ2Om+JbF7iO05hUJt49Mp7AVqXHxGnk8X6brV9phtJbGKOExpklgpJ5DYxkEivYIfFHhK+/1yrG3fz4P681LceGPA/iBjI1tp108nVw/zH9c1PIn1MnVUPjhb/gnmln480vUfibaeILm6eO2jVVPnJt2DngYJ9a2Pihr+m6l448M3ui3sV55PDtD823MikZrV1b4JeHLgFrKe6tCegRgy/rXHar8DddhYtp+rW8iA8CUFW/MUOm+RwvoyIyoNxaeysUv2mVjg17TryKTzRNb/vHz/EpKk/TGKi8Wq9r8PvBunqkvlITIzlQFZ3TcQO5+91NYGu+CPiBpjLusLi+VWwoiPnKB64NZmqeIvEsVvZ6b4gtZGgtpN0EM0XlYJGOCMetc8qO2p0RpytTinpF3PXvidpU4+Gq6pcSQqFa3CKCSxGV/AVPoGox2/hKy8lnhlitrgyOshy2Q2AR0x3A9q831f4nNrHg8eF7rSlghglV1kSRmcbTnBzWrb+OPCd7oEFnd3tza3dtbSQowswd4bJwWDds4/GuWGGlSpqK1f6/oebXwc44fkgtea/yGfC7Q7rW9FlW3tXnkT5ywbAj6kE+vI6Vz2sX81r4rvb23kMU4s4wjLwQeBn613XwE1ix01l8zWbSDdIFlhkuFQSIQ3PJ6g4/M15xrlrJP8UbrTYnV4JdTNvFIpyhUyfKQemMGuiFNe8+rZ6VKXLXnfbR/ge0W/h+LSPAPg59oS4MzSynH3jJE7c/hiuc1PPnsD3Jr0z4p7bax0O3i+4twwX6LEwryO9u/9IkVnPLHkeldlWChojzoS53zPqOU810mhnCg5Ga5OG5jyu45JPOBXTaKwc5VsmuXqdNro9A0dsW0fQ+9dZpQ2xAH0rkdFkGY1OM8bh7V2Vhgx7l+6eldNDWaOKvojwb9rC4L+I/BthnK755ivvmMf416H8CEx4MkkIxvu3/QKK8w/aebzfil4Yt/+edhJJ+cn/2NetfBaEw+ALNjn97JI/8A48R/StlrifkbSVsEvNnJftQT/wDEn8P2WeZtR3Y9lX/7Ku++GcfleBdKXGCYSx/Fia8u/aYnV/E/hSzz93zpSP8Avn/A17F4WgFr4b02AdEtYx/46KqDviJehhNWw8fNnin7Us3neJPCmn9lMkx/NR/7Ka6i8VtIh8F36oAFtUR+On3Sf/QjXFftCv5/xb0mHdkQ6dnjtln/APrV6Z8ULIx+ENNZOlq6IfoUx/MCuereUqjXT/M6qLUY04vrf+vxOC/atuxJqfhPS/700kx56jKD/Gu7XV4/C/wat74uEm+x4hB6mR8kfzz+FeQ/HzUF1L4i+F0DAiPSklPsWLH+grvdftv+En8Z+HPBS82Ok20dxfYPBIQcH8MD/gRqnU/eSa3ei+YKkvZQUtldv5HBfFHTf7C+D/h3TplxeaxqH2yfI5xsO0H6B1/HNe0fBO3Fv4FhIXHmTO34A4/pXl/7U8/neMPCmkr/AKtEaYqPdwB/6Ca9l+G0Bt/A2lIRgmHef+BEn+tXSjatZdEY1puVC76s1NfuvsWhahedPItpJPyUmvnv9mWz+0eI2vHGWUySE/8AAcfzavY/jHff2d8MdfuQcMbRo1+rkL/WvOP2WLdhDdTlcAQfqz5/ktPEO9aEScPpRnI91r5f/aWmGpfFmzsAdy2tmgYehJZ/6ivqCvlDxGx8QfHjWSq71F2tsvvhlT+hqsZK1MnBK9S57LYWUOkX/hWGMeWwtYQ/ucYP863/AIo6wdC8Ba/qC48yKxkKc/xMNq/qaofERPsupaNdRjiPKj/gJU1h/tR6j9j+El1GpUG+uIYPcjO8/wDoNYzi1zKLta35Fz/eezl3/wAzyj9l2yafxRaTNniWWYn/AHUwP1NfUmp3tvpunXF/eSCK3t42kkY9lAya8M/ZR09Y7ee6ZeYrVFB9DIxY/wAhXQ/HrWLrULjTvAOjktealIjT4PRM/Kp9uCx9lp0ZKnSci8RD2lZQ7L/gnlfiv7R4m8NeKPiHrEW4TSJYaZGx4jZmHI/3Uz+JJrd/ZO0v/iYve9RFFI+fUswUfoDUv7TC2vhfwD4a8Haew8tXeaT1fYuNx+rOTXXfsxaW1n4Yurh1K58qEf8AAVyf1aojD97GL36lyqXoykttkevCvNP2l9Saw+FN9GuN15LHb9exbcf/AEGvS8cV8/ftg6uRDoWgxnl2e6ceuPlX+bV2VnamzgoK9RD/ANlbTwN9yU+5Az7sd3bA/QV7/XmP7PGni18KTzYxukWIHHZFH9TXp1Tg1+6T7mmLf71rsfNTSU0ycVC74qKSYBM14jPux004AYlsGsO+nLZ5zUl5clz6Cs2VyxOakSGO1V5W5rP1/XrDRkRrxyN5wAP51RbxToMkiqmoIWIB4BwPbPSto0KjV0jmqY2jCTi5K51vhq6NvqSnIAPBr1PT7ndEvqK8R0m+tZZ0kt7mOQFuMN1r1fRLgSWytk9K0pXg7M6Y1I1I3i7nUxTck1IZcoazreTcB9Km3gBgfSu+MtDnqInMmUOKjeQ4qFZODTS/NK5mlYkLVG54pjNTN/NSykRyNTWPFJLyc1GxwpqGabjXAxUDCnlvyqORsCkFiBmeOX5Tgjoafa3c9tIrowO3d8p6HPWo2OTz1ppHU1JMoKW5CxP0+lZfiaeSDRppUZkZSnzKcH7wrUesHxvv/wCEU1EqcERgj8xTh8SMa6Xs5eh1ln4i1qxIa21S5Tb0BckfkeK27L4leILcj7Qba7Udnj2n8xXlieIJdNhsoNetWR5rdHWeL5lY45BHYjjNXrbWNLuz/o99Cx9GO0/ka1lRqxV7OxwRqYOt1V/xPX4fihp8203+kzRt3MThh+uK0Y9b+HWthftEFikm3bi6tBkD64IrxkOkibkZXHqpyKibpWfM1uXLAU38Da9GeyXXw28Ba+xuIZzLuTYy210ApHUcDpXN6l+zz4bZGk02/wBRtpSScvKHB/DbXnqTTRvmOV0P+yxFbWn+LvEunoFtdZu1UdFZtw/I5pqUF9kylg8R9md/Uqap8DdRgkK6fr1jcv8AwxujBvzGa4bxP4H8eaZC8Vnpd7dS5wDabmz+HBr2fTPixr1rhby3tLpe527GP4jj9K1LH4rWUkha+sZ4fXYQw/pSvEl08Qk1KP4ni3w31nxh/bNno/iltURYYZmiW+V87sAcbvaun1AbZmZhge3Umu3+IPjLwzrGkRLpiB75JAweSHayqOoyfXivJrm/vvMd2dmyOFPQ0TasZxwsppStY0rV8zKe+eAa6rRJiGDLgnPINeeWepv5n3RnB461v6LqV2kytkHnhSOK5JTSZ20sBNo9i0K68w8xkMuOa7fR7hGJhUN0zntXkeneILhIQFt0Endlz+eK6Hw1rV1FKySXDkSHO7HQ+ntWtGsozTMMRldR02zzL9oa8tz8brETShFttMjViRkAs0hyfzFeyfCnXdCbwZplnHrFg1xHGQ8YnXcGLE9M+9cn47+EUfjzWZPFCazJZXksSxeW8G5CE4B6g1wOq/ALxpb7vsN5pl4OxWVo2/Ij+tdSVRVHUirpnmylTlSVKUrNG1+0BPHd/FjSII3V/I07LYOQCztj+lfQVmnlWkMfTZGq/kK+N9R+HfxK0SUztouqHZ/y1t283p/ukmrNv8VfihoEqw3Gp3Z2j/V31uGP/jwzUwquFSUpLcc6PtKUYwex2Xj5v7W/aMntc7lhjt4MfXYT/M17d8TYPO8CaphSTFD5ox22EN/IGvkrRvHWpW3jaTxZfW8d7ezTrPLk7ASvQDHQdOK9fl/aC0HUNHu7PUdAvYmngeIiORXU7lI749aVKpC8+bqVVpVF7PlXwnjms6vNdeP2upGEq2lusUPuAo2j8zX0n8B9Luf7Gu/FGp/Pf6vKX3kc+WD29ic/gBXyd4ahhbXI3vbxIYmkCtI5OApPJ/AV9u+G9d8LTafbWmj61p00MUSxxpHcKTtAwOM5ow0V7S76F46o1T5UtzwH493H23452lqDkWllGuPQkM3/ALMK+ktIhFvpVpbgYEcCJj6KBXy74km/tf8AaH1eSJ0lUXEUCspBGBsT+hr6sHAxW+H1qzZyYlctKmv66Hlf7UV4bb4XvArYN1eRR/gMt/7KKb+zZZC38KXM/dnjjx/upn/2asL9rS632Hh3SVJzcXTyEeygAf8AoVd/8F7MWngK1OMGaR5D+eB+gqX72KXl/X6lL3cI/N/1+R2F1Mtvay3D/ciQu30AzXyj8CUk1z4lf2hLljPqDTt3zt3P/UV9E/FrUjpPw18QXyttZLGRVP8AtMNo/U14z+yhYk6i1w0fEdvI+70LMFH6A08V704RJwukJy8j1z4rKy6bYzgcLcFSfTKn+oFeS/tbam03hjwppytzclrhsdyEVR/6Ea9j+Kce7wlJL/zxmjf/AMe2/wDs1fMvxs1oa34y8PaWnzR6faRxv/vFix/QLUV3y1JLujbCw54R8mz2H4JT2nhr4c6vr9+wW3jk59WEaAAD3JOB9aj+BOm3uu+INT+IGsRsZLl3S0L9ACfmK+wGFH0NcRqc1zruneFfhzpLENLi7v2XoruSw3eyod34j0r6K0PToNK0i102wjCW9tEIowfQevvXHTqPmjG22ugYp8nM+svy/wCCfM37UmoR6p8U7HSIm3La20UT4PRncsf0217z8HIltvh/p/ykNNulOR/eY4/QCvmDxncNrHxy1y5Q71ivZAmOc7B5a/yFfXug6d/Z2jWNkpIWC2jjx7hRmr56qnzRWvUmslGhGPf+v1NMtgD618mfH2+OufHNrFW3xWIhtwM9MDe36k19X4wm5icLzk18X6I8nib4p6rqXJNxdyup/wB+Tav6VrWqzcNUZ4OF5n1j8L7IWPgbTk24aVDM31Y5/liulqKygW1s4bVOEhjWMfQDFS16NOPJBROWcuaTkfLcz8VTnlAp00ny1nyyGvnj9BIp2681SuZo4IHmkOERSzH2FTyNk1R1WBrrT57dWw0kZUE9iRTitdSJ3UXY8K8feIRquutcRbtigBN3YewrGN9PIuI9/TG1eR+VX/E1tHomqNZ+SstxGMNI/IJ9h7dKzV1S/X5op/LP+yoFe/BWilHY+Imo87dWWvWyOm+H+tQ2uupBq6eZbSqVQybgY5P4WUjBHPH419CeCNdjs7KZNUv2ki2hrdyuZAT1RgB27H0r5g0zWrv+0IGvriaeBHDMgwc49q7a28W/bNTFvbtL5bEBX24HSuXERle9j6/h+pl0qPs60rPm06N36Pe6PrGw3Safb3kbK8MqhlcHIwfX0q28MoA5jbKlhtbsOtcT8ObuRvCUEJn8zY5ViDxwcj+ddXG24A1EWmjqxVCVGrKnfZjvMVWAZsGnryeDULIsjjJwR60zfIky9lx1po5pPQtHOKgY4NStJ8owOe9VJWJBoZlB6jXk561DJITkCo2Y55pgb5qzZuiXdUEz805jx71DI2aQ0xhY5pd/rUbGm5pFktyrRn5hisDxp83hTU/+vdjWvNK7H5mLfWsnxUN3hnUxnrayf+gmqjujlra05LyNWPTLLWfC9nb30e5JLaJlYcMh2DkH1rAtfh5Zx3Ye4vpJoAciMIFLexOeldF4SkaTwvpUjHJNnH/6CK0mavTjWnFWTPiJUYyd2jzHxdod1oN897YNKljI25TGxHlN/dPt6Vnaf4i1iS6Sztyt7M7AKjLkn8RXrsm10KsoZSMEEZBqjbWFjZzGS1s7eB2HLRxgE1tKvCdPlnG77kU41aNTmpzaXY4C48Vf2dfyWOr6fJbzocHY24EdiM9qv2/iHSLk4jv40OPuyfL+p4rf8T+HrDxBAqXK+XMg/dzKPmX2PqPauW074ctDcEXWoo9tnpGhDN7c9P1rnWHoTWrsenHNsVTdrKRsBhIu9GVl7FTkU0tmsjxf4Yl08DUtB82CONcTRRu3AH8QHf3/ADrmrPxHqkXzNNHcoOMSDn8xULLZTjzU3c7Fn9KMuWrFr8TusYoLcVz8fiYraLeXml3MVsz+Ws6DKMcZ4zirsGuaVcqPJvosn+FztP61yTw1WG8T1aOOwtZe7Jfl+ZqWUkUUpbyYXJ7NGDWxZazaRSj7RpVsygjBjypNc9uz8w5X1HIpC3B6j6CuZxT3OpeTPRNK8W+FwwE1lLbt0LFSR/Our0XWPDtw4e01CyUk4wzhTn/gVeGjdu+7+dPGAVLKODS5F0Mpxm01c+utDRRp8ZSbeCM8PuH4Vfr5Ls9e1azXFhfTWvvExU11Wl/FLxXaMS93HcoPuxzRhv14P613U8TFJJo8KrlVVycou59FVDd2trdRmO6toZ0PVZIwwP4GvJNM+NJG0alomfVreX+jf411Gl/FTwhe4Et5NZMe1xEQPzGRW6r05dThngq9PeJd1L4c+BdR3faPDOngt1aKPyz/AOO4rkdb+Afgu9y1lLqGnt2CSB1H4MM/rXpOna5oupAGw1Syuc9BHMpP5davsp7MRTdOnLoZqrVhpdnzrq/7OV8uW0vxFbTDstxCYz+YzXGaz8F/iFpodotKW7VeA1pOrk/gSD+lfXeJR0KH6igu6jmMn/dNZvDUzWOMqrfU+DL238WeE7kXk9rqukzRv8sskTx/N7EjrXY+Gvjr8QreALNqEN6F6/aIFY/iRg17x8eY21fRtD0iOxuLkS61bPOoiLBIkJLM3bHSuy1Hwn4V1SIre6Bpk4bqTbKD+YGahUHdqLKlXUrSnHQ+R/HfxD1Txlqmn32r28KGyUqiW42g5IJPOecgV658Pvjn4X0/QbTS9WttRgeBNnmCNXUj8Mfyrqta+BngDUATBZXWnMe9tcHH5NuFcjqX7OFlktpniWZOOFuLcNz9QR/KpVKrCXMtWauth5wUHoiP49fE7wt4h+Gdxpeg6kbi6uZot0XlMpCK245yPYVr/svx2cOiXT/aYDLtiiVRIuTgEkgZ9TXn+r/s++MbYk2c2n347bJth/JgP51zV98NPHmi5dtE1Bdv8duN4A+q5rKcqntFOUdioxp+zdOEtz6u+I6M/gTWtv3ks3kH/ARu/pXxLf6ob7xpLqRT5nJ8tfU7QorUvNf8Z2ltLp02ravDBIhjkhklcBlPBBB7VzNnNNZ3Il8pGIB+8Dj9KmrV9prY0w0HR0bPqv8AZv8ACP2LRZPFGoqz3t+CkLP1WIHk/wDAiPyAr1PXLtNN0W8vmIRLW3eY/RVJ/pXzt4Z/aMuLO0t7TUvDVvJHCixg20pjwAMDg5q94++PXh7XPAOraTZWGo22oXts0CBwuxd3BO4H0z2ram6UafL1OStTq1KnM0eZfBOyl1zx3HcSfPJPeRl89Tl97H8hX2gjOw5XHqK+Uv2ZNQ0DSvEKS6rqllbMEkkDTSBMOQFUc+2TX1TY31hfIJLK8trlSOGhlVx+lRh6Tk3Lmt5DxstVHsjI8f6m2keCdc1JsKLexlZDn+LaQP1Ir5m/Zu0trzxXbOQTm6Dt/uxjcf1r2H9qrVzpvwrltEfa+oXUcGPVRl2/9BFcv+yhpmBLfMv+rtuP96Rs/wAhTrR/eRhe48P7tGUz6BNFBor0TgPkKWQ9c1SkkOTmllk5qrI3zV84fodx5eqt/c/Z7Oe4xkRRs+PXAzTnaqmqL52l3cR/jhdfzU04rUzqT912PANekkuJkuJWLSSbnbJzjJz/AFqgq96t3W6VOB8yDBHqPWoIl5wQa+guj4J3bH2u1Lncew/pXQ6Hv0/Vra6h2h9nmKGXIyORkHqKx7WzMsoIJ6iuqstB1K8vIiikK4CJgfwjtik2noVFSi7o+k/AmqWmr+G7e8s4Y4AeJIowAEcdeBXS27V5D8EJJ7G/1jRbjKlNsiggg/3T/SvT73UrPStOm1DUbhLe1gQvJI54UCuGSUZWPssNXdWiqk9+ppbvmpk7Ywa8s8U/FG6/sq0uvDelXW+5kIiW/tTGJl/vLzyvvVKT42afFEsN9p2dRQATR204aJT/ALxHX25rZUZ2TsYTzHDczg5ao9hSTI/rS3MZjlChg4YBlK9wa4LwV8SPD/iSynuIJZbWS3/10Uw+6PUHoRW54Z8TaV4ghmudJuHmSFwrkqVwT0x7cGidNpXaFSxFOcrRkjWuFCvx+NRBD1qwbhROssqib+9u5zS2bwbCs+4ZI5XtWDR0ym4rYqMflxVV25NaDpG1wyRzKBuIUt3GeKpXKCORkJBKkg4NS4jhO5WLfNSFuaVsU01Nja4jmszxEc6Dfj1t5P8A0E1oNVHWudIvB/0wf/0E01uYVNmW/Akm/wAF6O3f7Kg/IVtE5rl/h1MG8E6QM4JiKgE9cE10Rbiu658aPLU1uRURalDUJhJWHDilJpC9N3DNMkOc/hWTceHdBe4+0nS7YS5yW28Z+nStYtTDVKTWzIdnuipqNjaajp0mn3cKyW8i7SvTb6EehFeSeIvBWs6XcMbOGW/ts/u3jGWA9GHUGvZD+NNrSlXlS2FUpRqbnj/hvw74puLpYlS60+AMPMllygA9h3q3rV54g8O6o9rcTrcwHmGSSPIdfqO4716oSe9VNY0uz1ayNrfRb0zlWBwyH1Bq/bwnO9SKaHF1aMf3U2meeWfi6NsC8tCn+1E2f0Nalnr2k3ZKR3PluO0o21HN8OZDMfJ1VBDnjfDlgPwOK27LwVotvp0tpNCbl5l2tM/3h/u/3aivh8I1eDdzswub46LtUSa/rsQROHXK4YY6g5p4avN/Emk6x4avzCLi4ETEmOdPlVx+Hf2ptl4u1q2wJpI5x6Spz+YxWEstm1eDud9LPqV7VItfiel7zmms1ctp3i57m2nuG0uWSOAAyvAchB75/wAav2niTRbrGL7yXP8ADMNv69P1rkqYWrDeJ6VLMMNW+Ga+en5mzu+YMpII6EHBFbOm+LPEumsPsWuX0SjoplLL+RyKwUIkQNG6up7ocikzjqaw1RvKEJfErnpGl/GDxZa8XQsr5f8AppFsP5rj+Vddpvxq0x9i6hpVxGSBueFgwH4HFeFBsilzitI16i6nJUwGHl9k+mtN+I/gzU5FVdUWFweFuIynP1Ix+tdTZX1jeIJLO7t7hT3ikDD9K+OzWXrN7d2CLNZXU0D7hgxuVI/EVvDEyvqjgr5ZGMbxkfcPeivkrwh8RvGVpbB49eupQpwEnIlHT/azXd6X8a9dhwuoabZXa92QtG39RWyxUOpyvLa1rx1PeqK8w0v40+HbjAv7G+sm9QBIv6c/pXU6X498I6iQLfXbVWP8MreWf/HsVrGtCWzOaeFrQ+KLN67sbK8Xbd2dvcD0ljDfzrldZ+F3gPVlb7R4ctI2P8dvmJh/3ziutt7i3uEElvNFMh6MjBgfyqUY7U3GMt0ZKUo7M8T179nPwvdMz6Vquo6eT0V9syg/jg/rXC61+zb4ni+bS9a028X+7IGib+RH619TUVk8NBu5tHFVF1PifV/g58RdLDNJ4dnuVX+K1dZc/QKc/pXL3Fn4j0GX99b6npkgP8aPEf1xX6AVHNHDKmyaNHU/wuoIP51Dwq6M0WLf2kfn/rGt69rEMMGrapfX0cBJiSeZnCZ64zXbfDv4ueIfBttJbWdlp1xDIwZxJEVJx7qRX1XrHgXwfq4P9oeHNNlJ5LCAIx/FcGuN1r4CeA74s9rFe6c56eRPlR+DA1n9WqJ3TNFiaTXLJHJaT+0raHA1bw1Kh7tbTg/owH866BP2ivARjVmh1dGPVTbjj/x6uT1n9miX72j+Jkfn7t1blePqpP8AKuU1H9njx3BNttjp90nPzpcbf0bBp89ePQnkoS2ZjSOD3qs7c17X4n0fwr/ZslxrT2tpDEuWmLCMp+P9K+cfFXiOCC/uI9AT7VaqxEckkqNIR67FOf8APSvPhQnP4UfTU8Wpq6TN6SVVBZ2AUdSTgCvPviB4mt7+yg0vSp5GWaZfOnQEAKD0B+v8qxde8V3N+nkXAikjVsmIqVyffB5/SsK71eL7OUSERkttQJ8oVO/A65989K9ChhFD3pbnkY3MudOEVZC3sNul3JJbSh13nBGcEfj2qu0XzBgMVMuJHHOAVyvoRTp9wXj04rZs8xRRJp4ZJMp1rttD8QTwJGuQJE+6R1rgrSV9sm26WMgdMcmr0K3X9mTXyk7YiAzAdM9Kh3LhY9z8BvcN4m+2T8SzQNvJ/iHBpPijrOn3PiXSNA1SYR6TaRNq2qD/AJ6LGcRx475bt3yK4z4WapJFe219cak9zCmInBbiLccA/TPWsjxhbP8AED4uTWegzNPbsscc0wOEWNMb29wO3qayUff1PVjX5cMoxWrew34kePNY8RIl+lqbGxm3RWeVwfLHB2/yJ/AdK88hjaR1hiGXkYKo9STgV6L8fIYLXxVa6fZxiK1srGKCGMdFAGf61wWm27XF4ka5wDkkdq7oPmijw8TdVZczuzr/ABrptr4Hv7nRtJ1Ca7ea3iS6kkUKFcqGdVx1HIGffFdf+zXqhXVdSsXYATQKyj3Un+hrynxBePd37M8jSlfl3sckn1zXV/Ba8Nn4qgkzgPlT9DU137ptlz5a8WfTZfOOlO31ThmDoCDkVMG5rhPrk7odI1QyHNPdqhc5IxUyKRatbaznh/eXnkTZI2sPlP41FPY3EaeYmyePON0Tbv061VaWPcY/MTeOq7hkVieIfFGnaMixvqCxXMi7kC5JC5+9x+NCs9LGU/cvLm08xNd1y2sZkt2uI452bAVwfyOOlNu9VtZ9IfdIEeWJ12k9DgjFeNaxqBvdUn1K4unmllkLPIxIKqOigfTFV7rxPI2nz28czFg2UfOTj1roWHWh4dTNW27I9Y8NJND4W0C++1RQw2RcSI525DPtPJ6dzUvijxdeaVeXDwQGS3dI1tmYfKXwSx9ejD8q8XuPEN7qeiQaddXLlIpCVwcZz39Khjlv7iGKGPUpXiibcIZX2rke4rblPI5j32DxPLHpdpd3sCE3FyLcNHlVORncA1bSapYvfvYC6T7TGgkeM8EKeh/l+Yrx7wVqst8tnourSMbUT+baTxuDscZG05zx/wDrr0PVLHUWe8W1aFUuFRg+MyRyAqMjPBGFz9RUWsx3udSz4x3pjydq555Lyz8HxD7SLe6jjRDM6D5TvAyQeOlaGkXT3mmwTyFC7Lhin3WIOCR7HFDEkaIk96UODWZp2oW9+J/s4lHkymJ98ZXkHtnqPcVM8hR0Uk5fIH1AzU8zDlLjsCBnJA7DvUEE0zPKJIhGithTnOeKVG+UbjQW6cnFVcLEysKXNVw/HNSI3HFK4cpKGpRUQPHNPB4p3FYZdQw3MDQXEMc0TfeR1DA/ga5iXwD4We4aZtPYbjnYszBPyzXUMwHXvSZzTVSUdmS4p7orWen2NnZ/Y7W0hht8YMaqACPf1ryvxx4Hu7O4ku9Ft3uLNvmaFeXi+g7j9a9dNNNOnWlTldBOnGasfOMNzeWrkRSXEDqeQCVxXYeE7rxVqkoS1UzR4+aWWPKAf73+Ga9Ymt7eUnzYIpD6sgNKoCKFQbR0AHArWpiYTWsEKkqtN+7No8wu/E2oaVqMmn6ppyM6HAKZUkZ4IB6g1esvFmi3C/vJntn7pKh4/EV1Pi3w5Y+I7Dybj93cR8wzgZZD/UH0ryvVvB+v6Y7CSxkuYl6SwDzBj6dR+VOnh8NWX8rN/wC1MXRf8y8z0KG5trgA29xDKDyNjgmqOt263kcduTtLSAk47DrXnMOm6pIf9H0+8yO/lMAPx7V0OjaX4jNzNHDeMt1Bb+asJbepycbcnjJFY1cCqb0mdlPOfaq04HW6dGkMTxwjaitgfkKtjpXCWPi68s2eG+tI5WDENt/dsCDyMYrcsPF2j3TBZGltT3Mq/L+YrmqYOtHW1z08NmWFqJJSs/PQ3z0pobHNR291a3QzbXMUv+44Jp7KfQ1ytNbnfzJ6p3LFpfXVnIJLW7uLd+xikKn9K6bSviR4z03Hl61LOg/huVEo/M8/rXGt04pm4r3NNSa2ZlUp05/ErnsOl/HDVYtq6lo9pcDu0LtGf1yK6rSvjT4XuSFvbe+sWPdow6j8VOf0r50D5707zBito4ioupxzy6hPZWPrnSPGHhfVgPsOuWUhP8LSBG/JsGtxWV1DKQwPQjkV8U5BOR1rU0rxBrmlNu07Vr229o5iB+XStY4t/aRyzyn+SR9h0V80aT8WvGlltEt7DfIOonhBJ/EYNdZpXx1IAXVdA78vbTf+ysP61tHE02ck8trx2Vz2uiuD0z4s+DbsL599LYse08Rx+a5FdNZeJvDt5F5trrmnSp6i4X/GtVUi9mcs6FSHxRZ8dftFeO72fWJNBt5bhNPs9pZY7ES7pscszNxgZwAPevCpLs302XMN7jn5IxDOvuMcGjXtSe81G4umS7V5ZGd5I7reSSckms8TfaBglLv03fJMp9j3/WojDlionrxxCsop/n/X4Mn1LE0QmNwHbB2TY5cDqrj+8P1rBuW3PmtdmjmJVmKyMDvzwcjoWH94fqKzLyNlCsyj5v4lOVb6VcThxnve+ifTLhuInY7V+77VoRzZODWHA22Qe9XkYjgmpkjmpyN6GWwSEyNAplA9OtdF4Dv9LjN7aam8SwXUGFzztkBypI9M9a4eCUq4J5ArofD1wftB8vTY5d3AlkIVU9STWEoHXTmrnTf2/aR6bNpcdtZWUCuTM9umDIQex9+31ra0u60fwtfeFtcW3jsrK5jumv5ogWXeyjC578rgDpXnNwY7jVpYfsYuWDbihl2R/Vj6V0er6/OfAlxpoeCeIShZGhXEUefuxp64xkmp9m3Y9SlphZVFb3dVp/X4fMxfFOpXvj7x27aXZys11KsVpbjl26AZ9/0FO8R6HfeD7XyL5YPtc5KHyZQ4Q45BI710XwOvrLw/FqniKXT/ALTexkW1tK4+SIOp3EcY3dO/Qe9RfFK90vVPDloLKzlgurWd5Zn83d5xkOWYg5OenOenam684VVTitO58vUqudV3PMya6PwPL5Op27rkHOa5puhrY0GQw3kH4VvVV4nZhny1Ez6g0K+WWwSVmCpsySTwOK5jxX8TtM00mPSZLe9kVsO+7KdOgx3ry/xh4uvPsA0GFtlsYx5pB5kPofYeneuDluG2kBjkt0J4xWFKldXkenisya9yn956he/FPWbo5a/e1ST+CJRhef72Mitnwx8Tby21BLXWR9ptXIzNuBaMH6dfx5rxV5GzkMceh6Vr2EctxbReTG3mM+1drYOfStZ042OGlja8Z35meueL7qG2jvry21GSK9EnnQ3VvJ8k0MnY+mBkf/rry7XPEN1fXUEl00jyRRiJXHBZQe/rXW/FDwlfeFLSDy2uJ7WSFBOWxhZep+i5zXl10ztJ5mCFbkDNY4OrTrwVSm7ovHVZufK1Y1tS1A3Voisuz5skKck8AZ5qhLIIk8oLjcOueoqhO5Zy56mmqzN1bpXaeeaEFwFVlcnbjhh69qs291NCsUm75HJ5Pas6PcFKyKCD+dWUVpLV03DKEbVHeiwGtZaxNbShwWT5tylOBmvTPDvxE1MQRfa7T7bB08xThx9exrySAfao0t9uCg4Pp610vgmXy9Sis5EjaJ5BnzM7FPTNRJKxpT95pHuV1rOiSaeIdUmt4hOoDQTkHIPqPStHTpLMWkS6fJA1sihUEJBVQOwxXD6l4R0+8UvbyvbSnncPmU/gaz9KsPEPhe+Nzahby2/5aRxn74/3TyDTgqM4+7LXzNK2FxNJ3cLrutTvvDlhPp/21ZzEyzXDSo0bMcgknkHgHntxVfxHdTQ+IdChjneNJZJA6rOqbvu9Q33up4HNUJvHeh28iIwumJAL7Y/uH0Oe9alhq2ia4VFtPBO8Z3hJEw6nsQD/ADFJ0ZxV2tDBVIN2uaskiojO2cKCTVPSdWtdQs0ugsttvGfLuV2NjgZx3ByOamuMujxg8spGfTiuIi8MapBZ2Ua+RE9pkEwO2yVDIhIIbkEhSfQEVkUd/nJx6VInQ1XSQNJ16msjwjrc+rfb/O+zf6PcNGoi3BgoJA3AjGeOoJFKxVzoc804NxVKS+tIryKzmuYY7iYExRM4DOB1wO9WN1ILjm5bd3oBphalFIkkzSZpuabu561LYhzU1c5pM0ZpMaHE0Dp3FN3Zpy00yWiK5h85TzlvfpXP6Lp/la5qN0y+XNlYsFvlK7QRx9a6Y1QjdJJr8kcI4U8dwgz/ADqgTOV8WeC4dci+26fJHb3xyXJHyzc8bj1B96831XRNa06XybzT7hSDgOELK30I4Ne82yeXZQoMZ2jv1qXJC8V00sXKmuXdGM6MZanz9Z6bq8zD7NYXzN2KQtx+ldfoHhzxiZlknu5bSMKcebJvJ44+X/GvUc8Y7UxutXUxjmrcqCnScHdSZ46fF+rabeS2WqWMbyxPtfkq3+FaNr410qbH2iK4tzn0DAfiP8K7Dxf4TsPEUAMmLe8Qfu7hVyfo3qK8q8QeE9a0Vs3Fo00J6TQgsp+vcfjUwo0Ky2szqWY4qlpe68zu7LV9Ku8eRfwMewLbT+Rq7yVyvzD1HSvHfs9wWAFvKW6YVCa3dA0PxTNKjafa3luOokcmNP161E8vS1UjqpZ29pQ+49FTr6VKK5TX/wDhKvDEEN1d3MN9BLw7eXxG390ng/jVW08dDpeWGB/ehfn8j/jXM8FVteOqO+nm+HbtJ29TtS2KQtkVhWvizQrjrdNCe4kQj9RWra3lncrutrqGYf7LgmueVKcd0ehDEUqnwyTLWab9aQdM04Vmbqx81TMDMW8sKexjak3eYMNtk/3uG/On31pcWl29vPEySocMvQj8KiycYbB9jwa9jc+Pu1uPZ/mHmM4Kj5S3LD057imX8bRxqxhMe85yrZjb3HoaQnC4BIHo3Ipb9QqR4j8vIz8r5Q+49KDTmvCRTq0j7lHrVWrulWsl27RRRs7gZwpGcfTv+FDMacZSlyrcfFIxcIFLE9gM1JHfrbvujG8rzjPBqW2t9k00Z84ShcbNu0N67j/Cv86o3owVw8TFeCIl+Vfx71KSbOmVKUIcxPZ3Ia5E9wqyktllckK2fXHau1tsX2mzRs0dwiRMqiOPZb24xyR3Z+OK88Q4Y12nhi+F1Z+TI5MkYwQT/D7UqisrnRl2M9kpQkrpm94Zu5v+EPfR47txZm686eLdhC+PlY89ccVJLDYkJGrSmJUO/JB3euKo+DrcG01W1VGkmWVAFHp82Me9asWj6gobdayDb97IHI9q4q6opOXPaXY+brScarszyqbGXC5IyQv0rXgBinT1GOtVbmy8vXWsM7FF0I8k9BuxWprUQttVmiUhlV/lYHII9a7G7pHqUnpcg8RW588uzZbPb0rDkyrY71q6tctNL81ZkvNVEJDd5xWppZeZoYYpdkvmKAc4AOR+VZBOKs2+5T8p4cdj3omrqwo6M+mfiLINU01dKkuBOkVv5Dup5lPUnnv7+1fPvjO00qxvwmkTTz2skKsonADo38SnHBwRwR1r1LQPE2k6po8a3l8ttqKqEljfgybRww7Hgc1w/wAU7WG1FjCXRroKXKouMIx4yfw4r5XJY1cLWdCaf9dT6TNlQrUI1abOAzk0/B7UKvJ9aACzbVr60+YHiTv0NWYbjy7gMvAJzjtmqbAg4PWnbcMAWBzQBpafcD7YpYfKSS20c1pWbObjekjHacDI59awEPlsGxgexrRikkj/AHyZbjlSaTGme5+EfEdnq1rBb+Y32oR4bcuASOuK6GvIvhpdFddsuAI5GZfUhtv8vevXT0rgqRtI+owNZ1aV5Fa/sbK9TbdWsMo/2l5/OudvfB0av5+lXj20incquSQD7Ecj9a6nn5sjoePyozwKdLE1KXwsvEYGhiP4kf8AMyP+Eo1PSdMVNV0e4uLpPlE0RBjcDuSOh/CqunfEiykfy7+xkt89HjbeB9Rwa6LtWTqfh7SdRy09oqyH/lpH8rfp1rphiaT/AIkfuPJr5PUWtGfyf+Z0enXlrfQLdWcyTRHoynv6H0NTadbw2VqttbjCLkjJyeSSefqTXD6TpOoeG7trnTZvttq4/e2rnazemD0z+VQ3njvVrS623GiJbJn5RLuz/wB9dK0jSVR/undHm1YzoL99Fr8V95ua/DqX/CVW01laFxM8ObgxK6xKhbeCTyuQ2QR1Ndar8DiuP8O+NtO1OZba6H2O4Y4Xccox9A3+NdavSs6lOUHaSsRCcZq8WZb+ILZNZk0xwplE8UKKHG471LbiPQYraFczP4agk8Rw61+7a5S6EzOy4YII9mwH0zg10e4CsmUPP403v1rE8NfNqOuSB5Cn23YqlyVXEa5wOg5JNbRY/U1DAXvSMOaq2eqWV3c3Frb3CtcWzbZoiCrIfoe3v0qyWpAmH1p4PvUYNANAiXNZlk/mWVzIRt825dcf8C2/0q+W9DVCzBFlajr5kpc59yWqkxWNAgKAoHC8ClDetNJprHikA8nikz70xKkFUgYm4eopc+9L2pjKPTFNEijaD0GfXFBGT60gVuvOBSqynAz+FMCG7tYLu1ktbmJZYZF2ujDIIrx/xn4HvtHle506OS70/k/KMvF7MO4969oNIK2o1pUnoROmprU+Z6crbTlTgjuK991Xwr4f1Ny93pcBkJyXjGxifquKyf8AhW/hrfuIvSM9PP4/lmu+OMptao53Qmnozyqx1/WbTCw6hMVHRXO4fka63T9V8ZS2qzLoQuEf7rmIrn9a9B0rwr4f01le10uDevR5BvYfi2a2sVz1alGW0Dso1sTT2qM8a8UeDbiO3vdO16S1F3bW5mtruI70mGMryvOGAx7HHFeXrZyOu0Ht0cbh+fWvbPF/hy98L6rZXR1a31HR5kaO3mgfcGXAKhx/C2CPb06V5hfRxw6ncRRfcWQ7foeRXDCSjonf9D0Xyy1S0OWubdojhonT/dO5TVO6I3gKF6dVPB/DtXQ65xaFvcd8VzU77pWbr+GK6ISuc1VKKshlT2jolwjSIrqDypzgj8OagFOqzni7NM6qCJntxEkb3cAJYFx5UP1JPLVmahh90ZljkKjhLdcIv1NT2EkMlhE0ypKV4zc3JKjHog5qLUJCVI3MVP3VSPy4/wAuprJbnvVZRnST/r+vvMgZB5q7pt01ndJMM/4j0rq/i34Xk8O67YQmPYbnSrW4x/tmMK4/76U1xI9D+VaJ3PDacWex+G/DrX3ha98WaZqDhkPlzwgYKlSCGB+h6Va067vbqeCBrqdyxAYs/BHpXDfC/wAc3PhPUJLW6X7To19+7vbdvQjG9fRgD+PSvatE8KWsF/DO0kstrJh4Z4mDI6nlT9MV4+Y03FcyVzzcfGTfPCN/Q8L8R273Hj3UlhGRHcsxI6cU99NuH5KtX0He21pb3LRXOnWbnPMqJy3ucjrVZtL0a4DbYIxx27VtSxCnCKi+h6uHivZo8C1vSktbKF5JT9tc58gDO2PHVj2Pt6Vz5HtXTeFdPm8UeNX0uS+Ns05lxIV39MnGM+1ZGt2dxp97LaXcTxyxOyHchXdg4yM13LsPzM0qKktJWR/LONjcEGmHk0/zI41HGWqhIvOrTYTGcZxUGs315fzpNeSeZIIliJ9QowD+VdT8MtKg1rUL+7vGC29jZyNEgPLylSFx64zmuX1W2ZZiduO4pKKumVOMlFPozLNTQH5aYYjiiNtmQ3SrMLEjAFvvdPWkjj3MfpTNwJ6HGKmgk25BGfSmIYD8uO/arlujsY8tx0AqruX7SCVBUHJWvS/g/wDDu48d3lytpdi1jto9zqVJMjHOFHp9a5sXiqeFpOrVdkjWjSlVkoxNL4Ni3U3ilEMnDRsRyBznB/GvRx0r0/4W/BHQfC8EdxfSy31wR/q2YbFz1Bx1rS8d/DO1uIZtQ8OIYLlRua0z8kn+7/dPt0+lfKQ4owdav7O7SfV7Hv4arGjFU5M8fJptK6sjlHVlZThlIwQfQ00tzXvJ3PTTHUDoBTS3HvQCaBg9JJHHKhjlRZEI5VhkGlNFJEtJnPal4R0u6JaBWtJM5Bj+7n/dP9KsR6x4g0Ky+zTaa2sBMCKeJ8Hb6MOTketbA4alNdEcXUtaWq8zz62V0J6xXK/L/I5OH4lXUFyyX2jKgz90SFWH5jmuv8O+JtL16L/RZSkwGXgk4cfT1H0qhqVjY38fl3lrFODxll5H0PWudn8Fxwzi60e+ltZlO5Fc5APseo/WupVsNUVmuV/ejyKuWYqk7wfMvuZ6HZ2ltaGZrWEQ+dIZJAvRmPU49aNQkuo7Gd7ONZbkIxiRjhWbHAP41yz+Lb/SdNCaxo1zPcx4BltwDG4/vE9j6is2D4oWhfbNpMypnqkwJA+mBURw1SesVc4pzVN2no/M6Twg181ve3uoWb2U95dtL5LnLIoVVAOP92t0Nkgdc1jaH4i0nWwBY3H73HMMg2uPw7/hWvggdcGsZRlF2krDTTV0YOg+KINV1JtOhgaSWNpfPeM/JCquVXcT/E2OgroVbjkEVzPhvQ5NC1KZoWWS2uYF849GM6k/Pj3B557Ct4yg/KDUu3QaH3cnl20rg9EJ/So0Ko1pD3A/ktRXjBrcqWPzMFwO+SBWV4f1SXVJY7p1VRvnCBRwUD7VJ98ChsaR0maC1Qhj65rL8QeINO0OHfeTDf2iXlv/AKwpxu9iWjaXHrWRqfibRdP3LNfRmT+4h3GvJvFHxC1PUFeKCVbaDnAi6kehPeuLuNSkkyTI7HPUnJrojS7iZ7NP8TLUgrb2TMQcgl+o+mKxL/4lXsjny2EPI+QJ0/OvK2vHJ3K20jrQ90zp82Gx932z1rVRiuhJ6QPHWpTSMDMTznKnH5ZqbTvHeoC5YTTCQH1GPw46V5hG7AHYzD6HpU6zOp3LIQwGcg1WgrHuGgeO1nbyr2P94OMKOT9PWux0zUbXUIBLbSA+qnqPqK+a7O8kVwxcmQ8lga6Dw54mure4WQXDqQx+YfxD/GocEw1PfznFKBiub8NeJrS/hjjkl/eEcH1rpFbJrNxsx3HD3pcikPSkpgeVa/Gtn4bv9Kt9Q8yzgmEy7HJjO3ptz254FeZxyma4eRurHNb9vcSXOIpmZosgyAc5HepZPC8Zsk1CxvFCTl/Ktphtk4ycA9M4HQ4rNwipOx2wdltY4/xFJt08+7CuXJro9cguJrXESGQbskDriudCsX2BWL5wFxyT6YransYVnqWLW0uLiN5IVyseNxzjbnpVzUrNFgWSAYeMbZ1wRkj+Lk/nXW6PNYx+F4dI/suzt7kJLNPcyrid5TymCeijgbfqetZ+raTqlj4ktzqFqIvtnz4Em5Gzwwz/AJ601UTbRcsO4xjJvc5uyuZIYWVHK5Pbg/n1/WrmlyxR6jBdXsTTRIwZkzy359a9Y0r9n3Wry2F2y38Vuyl0JVckdRwM9u/Sq3if4YajplgVsysrQoEns70COVCT/rVccOv8vepc0yrTUFfYwPiLqDaxpek6hHctcW8Ae3Td1jB5C+vUHiuV1XQdUstR+xXtjLbXO0MA44ZSMgg9CPcUusaHrmlyxwXtpPGkjfLg5Rj6jFegatq3neENBt54zLMjuPtErbnULgbV9F70rcsOZHM6jdWMOjPPL7w/qtpafap7UmEdXQ5x9R1r2r9mXWLnVdN1Hw/dT+Z9hCzWqnlljYkMo9gcfTNZ0fkSeH2ZQH+XmuW+CdzqGl/E+VNPgd4fLljuNpx5cZ5Bz9QtQqnPF3R0OjytW6n0jqWlRyRBXzuHqKwb/SfJt5mjK5EbEHGMnFWTqlzJ8xV/qxp7XSmL5h16gmuSyXQ6o0UtLnydpWq3Wj6/Hqlm+y4hlZlOM9cg/wA61/EniPUPFpS41K6eSdAFVC3yKAMcDtUXiP7BN4lubOKzjWOGZokKDaWwTycda7n4b/C6x1vw54j1y41BDPpljPcR2ok2mPYhYM3c5xwBx616SZ57RxUfhO7htIL6+kiEU6ho0jfLEe/pWNqlqsFw0C8uDkN6iunW+mawh3P+5ji6seAO1Zeu7Li2huocOc4O0ZOaUrxl5HRDkq0NPiRseD5f7Ks0mRV37Szhv4ixwBVTxpPHPcxSLGkf7sKQi4GQabOJLe3Me11bdHuyMY9f50XtrJeW22MbpEJI9/auVaTu2erUhz4dQitkjnioIOKglhIIyR71YOVJU5BFKcMvNdFzxXG5SeMqf60qfjVojOFxkngACvS/hr8O7i6VdW1a2eIH/UQyfKcf3mHWubF46lhafPUZdHDSrS5YnG+EfCWoa7dIV229sT880vAH0HevoP4A+I08E6pdeFNeaNLcyq1vOgyDuwM564OR9Oa7/wCEuj6Pp8nlzyW25vlWIR4UD8etd/N4E0cy3FyLS1d5QCpaIEoR0KnqPwr8/wA14ihi+ajUg+R7f5nrU8NDDNa6nUwSr5rQ5GQMj3FWKyLfzI9pmDeYqgEnqfx6H9K0opFlG6Ngy9x6GvkPZ8vvJ3RhUjZnn/xU8BrqsUutaPGF1BRumhUcTgdx/tfzrw9jhiDkEHBHpX1oTgZrxT42+E1sbk+JNOjxb3D4u0Xokh6P9D39/rX2fD2cttYWs/R/p/kdeExD+CR5tvp6mq+6nLJ6HmvtbXPS5iVm9KTdzUTyYx05pFbnNSFycGjdzTEbIzTJjthcgEnBwPepHcerLIgZTkHoRUimoolEUaRr0VQopwbBpMI7EvWsnWPDejapI0s9oqSt/wAtIjtb9Ov41pq1PzThUlB3i7E1KNOqrTVzz+98DahazifSr1Zdpyqudjj6Hp/Kun0vxh/Z+m+T4miuILyLCgiLPnD1yOM/jW1UVxDFMHSaNJEYYKsuQa6vr8ppKqr/AJnk1MkpXcqL5X96MuP4jeHml2Ot7GP7xiBH6GtOw8RaFqcgS11KFnY4WN8oxP0OK5zVfBej3mWhV7OTsYj8v5GuX1LwZrFkS0HlXkQ5+T5X/I/0NdlP6pV0UnF+Z5FfBY2hry8y8j1q7jYmNN2w7uvpgGsTwfpl3pHm2dzdreRQBVgcR7CqnJIPqeetc14V8WXVpew6XrzyCIArHLKpDoegDHuPeu8tFkcX00ILkFiuOc7VGAPqRWFWjKEuUxp1FJHP+N/GUOixNa2m174jqfux/X39q8Y1rV7u/uJJriZ5ZHOWYnk0utXsk15cS3HMrsSwz0JrFmkZvvGt4QUEDdx7zZzk1AX5NNJzSVYhwPNPVu3Y1HS5oAl3EdDjilEhBJzziotw29ORQDjFAi3DNtl3NnqDVu1m+dmHQnJ46HtWWhq3DIFiIH3s4oA7HQNRlgcNG21lO4AHANezeEdV/tLSUmZ1aVSRIi9jmvny3uPLaLkYzlvavSvhNqinWJbUuziWMgEnpg8VMldCPVlYMMg5FIWbPFV5PMjbdHznqKkVsqDnOayuM+fNeC+H/FF5YWl9HeRW8pWO4jIKyLjIPHfB5Hrmtq01rT76wW01BSQrB4yGwyn2Irz28nhN3M1qHFv5jeUHILBc8Zx3xSw3XTnGKiMGopN3Z2c6uaWqeXaalPBCZPLU/IZBhsUQrJzMLfaSuPMwFbHsev5Uuuapf3b2d3Csly1uMAbN+wDGOPSstry81K8ka6ldHPzMSp/lTSY20XJoopJIlEbRyRoQuSf0966m81w+JY9Ph1S/UT2kZiwzfdUgd+5JAPWuT0rUrW0vCbmFr5dwWMu5QIO7YB61FqMMVpqBwu+Gb5oz268ijXVBdKzPrTwT4/bW4bDS7S8s0kto1jRnn2bdq4yCevOO/epfGFnBfWu698V2kt/bZLZffG57gHnGM9ORivm3wVMl1qNpY3Dxx26SeZNliB5Y+8BjnNb/AMS3a3vtmnq0NgeI9kuFc4B5XPX+dZRjyNX6jtzOUk7Wtpb+kR+P7y1hg+xW7/aL3zcb93yRKOM/ifX0rkNSmt7fUbG3ub2XUbfytxUfJtYnBH6VSuvtby+S6GPP8PQfWqGq2nlv50E/mjPIwQykVpbpcVkle2prPeXsZEdtNMU7KHIGK6fwHLLNey6lLcrDLCAJGRQuUJGckdefWuJ0JUu7+Fbu5mjst37541yyrW3DdzSsdP0+2WzsGlAeVjyV9WZvzxUSj0NVLqe9xfLGo3FsDqT1qlrF5DbWctxcSLFDGMszdB71Tj1WM6Cl6vz4t94UfxYHQflWBL400O40/wAyWXdBIhDqY8gf7JB61zQ5ma1KtOElFvc828VaXJJrtzq+ltHPA8vmHac4Y9arL4nvLaLyvLCSBSpOMEj09xWxei1tb+S+0HP2aUD5Q24A9xg9Kra0tu2n/ab+zRGOMKrYJ967qdbWxx1KPVHMahqtxd8SMAuc4AwK09MtL14Fnt7dg5HMbDhx6+3tWcLuxtm8y2tAZAeGlbfj6DpVjRfEdxp+q/a5R58b8So3cVumRR5edczsi7qGotFaMlxCwndslW6gDjmtLQ7y3k01rp2CKp+csfu1h67dDVb+S8DMyycqBzgelZsjFYfJUsFzuI7E1zzoxekTvp4yrB3lqX9WuI769knt4dgJAAHVvf616NYfBi9m0qyu7zxFaWlzNhprU27OYVP+0Dgtjtx9a8x0uZo7mJ16q6kfga+sLazuLiOMIrbmXcRjkDNeBnmPrYNQjRdr3NMHRhiHKdQyPhr8L/Bek6kJG1Se8vTgJJdQqoT12AZwT6nmvYovCOjxRf8AHuJW67mcn8+a4Sy8PkTA3UxhxyBu+b8u1dtpOrQ24SJbrzmQBSMHkfWvgMxxFevLmlNtnpxhGCtDRE03hbSHw1t5lncL2BJFdtoEjJp0NvPN5kiLt3etc+1xDKqypyP1FW45lwNrc9q8lyk9yKtPnjZnT7VPUCqV1pyb2uLNvst1jiRRwfZl6Ef5FVtO1HBEc7cdm9K1s5HtRGbg7xPNnCVN2ZStb4sfIvIxBcDqAfkb3B9Ki1S1t72znsbyMSW86FJFPcGrlxDHKhWRQQfzFZskN5ar+4f7TGP+WbnDAexrRTTaktH/AF9xULX0Pm/xfotz4c12fTZwSgJaFyP9ZGeh/wAfesXzMGvoHx94ft/FuhPEitBqFvloTIuGRv7p/wBk+o471873gktLiSCeNo5Y2KupHKkcEGv07JsxWMo+98a3/wA/menCd1qWDJyMU5WyKpiQEBucVc0xka9hDLlSw4r06kuWLl2NLnUaZ4Q1m5ghnlSK1glAZWkb5tp6HaOai17Qf7NlWGO6Fw+AWOzao9uvWu4l1cSW8TkCILGAEJyelczf6hHcAhvmyck18jWzfEup+72RjGrL7Rz7add7Nywlh/skGq8lvcIfnt5V9yprat7sIxXdkVaWZW6Gq/t2tH4oI2VU5YttPNPRsVu6kwYxxEDDHk4rXkSGWMqURkPGCO1X/rFFL3ofiV7Q5BelOrqIND0+Ztvlun+65rN8S6da6RbxzLcSHe+0Kwz+NdNDPcNXmoK6b8i4yT0MdulNI4oZ43KbXVvmzx7UrBhA0zDbEDgyNwo/E8V7UPe2FOSjuzPurO1vpGjubeKZAoGHUHrmt7QYodB0mKxDEmUP5QZvu5JPB/QVzmh67ol34jj02DUbe4neTLLG25QoHOWHH60zX9bsv7Xme5WRbeL/AI92TnH5+9ethE4ayPncyqQqSShr5nm3xK0WG11F5kVY3kYsVQY4PfFcLIuCRzXWeK9RN9qDyiZnHTk5P41zsqq5ORWjnqcPs9Cjiip2h546UzYM+lNSIcWiOlxT9v50Ad+aq4rDSuV3UjfdqZlXnaSaRFXaQeTTJCIfyq0oXylZQcjjIqvHjbt75qeLaCQTjPSgC1FuYe/Y12fwyl2eKLQDnc+OvPtXGRMAFU8EcE12PwzXf4ns1C7ismc55AApPYR7pSFecq23PXFID1pK57jPkt1bZ8gJHtWvaeF9Uaygv7gpBazjKuDuPtkDp+NZtsxVhzXY+GNXWG3ktLjDxSjBDVU27aHTTUb+8GkWtvpiSeXNJvYYLMecenFU9evFmgIe6LgHIBatS28PWl20jS6/PBHn5YxAHOPrkUr+BdEmUsNemY+rRD+W6ub4ZXkzt1nHlhE8+bakmFbeMfka0ElF5ZPCw3PGN6Z9utanibw5o2hW6yLq8tzM5+SARBcj1J3HArF0j5bgD14rpTTV0cck4yszQ8JWS6lfSQvM9uiRNIzq2Dx2/Oo9Wkmnl2zXck4iGxCepArW8N6e22VI5UiZ2IZ2OAq9h9TV1tEuBKFjmjuF7soI2/41zuolJm3I3BJHPWOqal9hk035ZYZMcSKMrg54Y8iqF350Uoxb+X3wGJB/Ouyi0q3e4zESQnBOOprSvdEjFuvETluoBzj6il7eKexboTsrnn9pe21lZXG2S6W6nUKfKbam3+JWHel0NUvtTtraa4eOB5AJCx7V2B8MKV3omAe4XpV2w8LWqzrIIZpyO4HX8BQ8RCwlh6jaO3tYo4bOGC2jCQxoFQA5AA6VyXizwtDetJdabcmzuCcyxsB5cvHXHQH3rsdPtnktEXaUK8AN2FZPiOykdfKW5COerLmuenUszapRUlqjzMWGraGXjjvrR45CAI/M2lx7+n51n3ti1+7NJqSNN2VQSo/GtbxDpNxEjyLiUxnI3dSKz7CwuHKyyTJbjrtZcH8q74tPU4FCzZjSaPdI20vG3up/xpF0tv4mT8XFdFqS20YCs7yZ7jiqSLZ+sv8A30P8KpT0G6VmVLW1+zk/6UqL3VcnNRzBSSqnCn8zWltsV+8rMf8Aaf8AwqvPNb87IYlH+7n+dHOHK1od7+z1oNvP4pfXtV09rvStPTgsMIZ2wEGe5Ay34CvojT7y4lupbTTYY7VP4jGMuR/vHmuPsry1tvBWm6PpdnDaadDErOI+S8hAJdj6nOa0vDmpm0hv5MsZ2t/3Sjkls4/TOa/N83xU8XWdS22iPocLhXSppMvXM6/b2so5DI2fnbdnJ9K3NBmhYTIsW1oG2MT3PeuPk8zS76K+nTapUSJn+NcZLCugsXkttBt42BN1cKZX47sd3P515FWK5UbuLRtW+qOuoLHHgo52kA9PetNr/wAmYLuGO2DXnGrzzW8DqkpEh4ODW+shi8LWN5K2JpGPGe2Kxnh1o+4re6zuLe9SUfe5rZ0nVWhHlyktHnj1FeZ6ZqymQfNXT2V55iAg5rmq0HExlFTVmegpMkiBlYEGmy+orntMvtmOu09RW0s6uvBrlascsqLg9CK6hjnG2QEMPuupwy/Q1478XvBd1PM2tWUQe5A/fbFwJlHRvZ/Ud+1ezMN3SoZ1UoUZQysMMCOCK9DLszq4GopR1XYuGh8hiTggjGO1avhMNLr1moVW/eZwwyOAetd58XPAywmTWdJjODzKg/z+tcV4A/5CU0xGPJhIGezNx/jX6LHMKWJwcq0Hpb7mdDl7rOt1a5LCeXhc5xgYArm3m287q19dkEViw7lgM1xOr6ktrD5jsDzhVJ+8fSvlcBCVZ2W7Zy1pKJevdXsrQM9xdRxgHuefyrG1bxkvkgWsrIq/M0mOo7VxEkzajqWbj+8WKjpyef5VmX100+Y4QxBb58enavtsNktGk1OWr/A8yeLm1ZHo1r42v5IYJrhIS2NyAgg7R3NT6T8QNRbU1ZoVnt3f5go5x/s15cb64YmEKWQsFGOPlHauinvGs7aOxsQYAQDO5GN59PoK6JZTgpJp01qQsTVX2j6E0PVdOuSWhvIXwPm+flfr6VzHxM1CJ9Wit0lHl28WWOeAzf8A1sV5HBHqN5zayPbpjGVIUfUmuxtYmvtNjkWdZ5wgWXc2csBg8185Ph+ngqqrRldHr4LGc0vf0IYrqRbkurEAJjHvmri3OmeKtG1Lwt4mka2021uI5re7iBMltM6cuRyDGQArDGe/asmSGSJ1+0RlGzuGeB0xUlraERXlynPnlVYe6jj9M17OFm4Sui8ao1YK+1zM1TQdL8Jw28unqyXgnKmQy7yy4Ppxjp0qrPfX17ZFbSJJEwTIGTIHr1rD1u3v9OuDbwXG+2lJntonbJCg8jnoM5x9KqXl/NZxyRrNJGH++gr1Y3Tvfc8mo4ybVrWMm/IWZhgA57dKq1JNdrIfmAP4UxdrH5OasyBaV0G3PftViK343PwKZcsm4KvT1oTE0VCvNAXr6U9+TTO9aIxaGN1xTT96pn5bnGaidTmqTJDnNSK276imIuWAp4XY2etUIsxv91lYns1eg/By2lfXGvI/9XBGd4I9eK87iHlyhyMrntXtvwZsI4NDurwbS08gGAckADv6cmonsI7hLhCcBuewp7sBjPWmmNSMFQfrUUkLeYdrPzjvx+tcxR8qBiKsW9yVI+aqtRysUIPauixpc6ex1JhhSxINalul9fytBaxfapTG0iIjbZGCjJA/vHAJx7VxNvcc9a7XwFdSWl4+vSqfs+noxVugaRhtA9+CfzrOorK50YaPtKijexwt7fTXl0Z5CSSeB6D0q9pp/wBKH1qxq2mx3M3220CrubdJGBgfUf4VWsin2nKtkZrToc2zPTvCuktPpKXUKxyeY7KVc5wQfSthND1CSQEwiNe2wY/lUPwpu420a8t5ELGOcMuD2I/+tXWTXVtEoMcLZ3cbq8qrCXMz06UlyowZdFW3gVRJMHPJDAAH9ajWNAQBlmrYkdZHDOpVSe3b86gmVVYos6H3TtU8rL50Ng2CECYBT7igQKCsiTIBnjacUKm3gSq3vtz/ADp1ygVQS647ncM0ezbNPaJl63uQibQp96zNb1BLfEj20ku8nGwZ6DPSp0I2/K2foailkYH1I7U4ws9jDEXqQ5YSs+5xV7qF5qUM95aWKpBGCd7cbcd8Hqa5mJ5dSh8xk2QREk3JG0Hn1PU16B4mhu5tMmjtLmK1LA53IGVh3H415DPdFHKzmV5ANp3HAH0HpXdTSkrnnwpuhdXu3q2bd1BprQPGuqO7MOGeLhT+BrLGm3BB8m+spPbzCpP5iqf76dsQwSyHsEQn+VXrHw/rVwdwtDCv96Zgg/XmtoxHKdytc2OqQjc1u7j1jG4fpVJnm+60cgPupFdZbaGtoN11rCq3dLfJP5n/AArSsJ4bi9jsrRpZGY8vK5bAHU+nAq1Ez5mbOl+ONW0zTNG1JI4dirtntZYxtnRfl2kenGQetaGv/EvTGtbi40a3nt7u4jKJEy/LbZ68jr7YrhvF159ovSiH92nyqPQCsHGTXk1cnwkpqXLt+PqehDMK6W59R+BfEuj/ABC8M6PaS39uNYsUjju7SQbZWVPvMnZwQueOnetmbVrO3s3uGuDcrv2tmTb5bHPykHtwenFfJNrJNbTpPazSQTIcrJGxVlPsR0r0Twd4pivvDNzour+f9vtt0tleKu7zCedkp69eh98V81mHDns26lJ+7fbtf9D0cNmCmuSotT0vXPEumJcIwi85uqxKeD7k1t6hrja1b2ES2YtHigZmRXyDk8H24FeQWkgwZJt7yseTt4ru9Cura5tPtC3Rju0Ta8bcZ+lediMFCkk0tjqhLnLlhfO98IVYh+2e5rrdP1J7VgsuRXIizjjvYJlZlkUBm+tadzqImhzsw6nDD+tclWCmRKPKekaVqUEyqUmBz1BrpbK43AbWz7V5Fp7EBWVjz0rq9H1KazRQ5ZgfXtXk4jDpbDiuY9FhnQcbqdJ8wrnbbUY5QM8GvKPj/wDGP/hF7OXwz4duFbW50xPOpz9jQ+n/AE0I6enX0rLBYCtjK6o0lq/w82Y14xox52zG/ai+KBs/N8FeHroGdsf2lcRtzGOoiU+vr6dPWuQ+FPiqPWDLZzx+XqAMZdsjEyjqwHY9M/WvFZp3lkaSRmd2JZmY5LE9STTtPvrrT72K8sp3guIm3I6HBBr9Wo5HToYF4anv37s8V42bqc72PpfxfNttEUdS2f0rx/xbdSvrUKbiVjw2M11Fl45h8UWXz2/2W4tkBmTdkN/tL3x147Vx7XsV9ezSNECN5EZ7gdhXm5DgquHqNVI2aN8VUjUScXubemaPbpZ3WpSs3luhEZ3Ywe9cRdzJFK3kYTntXRa7qjW+jw2aMQSCWweM1xUjbmJNfWykrJI4Iwd7mjYXEglGWHJ9K7XQNJuNQJZdsyFD8rHk/Q153C3zda9F8E6s9rGmcEgY4rNG1tA16GS2lWwhxtiQFlHHzVB4T1OWDVY7ZW+WVsOO3SpPEd07agso/izuwOoqvoEcUesiUHL4J2kdKyq2cJJlKLTTPQdyyR7XAYehGaveGbXTLh7rSLudbOK9AMU7DKwzD7pPop6H8Kwop8p1pw1LTrAm71NmaCMFvKU4aU9lz2BPU+ma8ylF8ysbOTaaMfxr4auIbm0lvle0v4bwQRtG6/NGAxYL/eB5OeRyB3ry7XGC37smVDMQV7KR6e38q2dW8Q32p+JE1a+ZZCrgJEvCRoOiKB0GKq3EJ1CafdDjexLY6Ia9dNLToc7g736mekMUlmshUEnOaptCyOHjbGDyKmbUMQRWThENvuTeF+9znn1qq14D/AapRkS5xa1L7TF0GagfDVVF4c8RnFKJZG+7E5p8rFzomNKR3qHF0wwIgv8AvNQbeQH5pgP90f40yGx7EUKpYVGsez+Jm+tW7FYpJ03q+M84bGad7CUWxrptQZ/HFLHF5mOoNbPiHR1sbO2vInuDFOSB5gUqcdcMp5x3BAPIqpawPJs2oecADuTVJktWOs+F/wAPdd8ZtqUumxKbXTIftF1J3C9go/iPBP0BrUi0PxP4dvft2kSCdR1EJ+8PQoev619DfsSaMbXw1r186ZjnnjhBI4YqpLf+hCp/iB8KtX0ue51DRU+32BZpPKjH72IE5xt/iA9vyodWpTV4q66o6MPh8PiPcquz6P8ArQ8u0PxZpd9ZiS9uorC6U7ZYbhthDe2eorT/ALV0tuV1KyI9ROv+NYmqaTYakDHfWiSkcZIwy/j1FczffD21eXdZ38kKd0kQPj6HiueFTDyfvNx/E2rZViofw7SX3M8UBp0i70Iren8H6tGCyy2Ew9Y7lTRbW2lafD5l7Mt9efwW0XKKf9o9/pVOrHoZfV5r4lYzvDmgzajI808n2axiUtJM3f2X1NXNf1yOaKHStPhNvp9qTtUjmRv7xrptP0DVdSiS61KGSKHOIYEGAOOpH8qz/E/hllga6ijYbCM8c1CqJyu2ehLByhR/drf73/kc3a3rRkc0svktN9oi+RifmUdCfWs+5ikt3IbpSJIfWtzyWmnZnp3wt1GK1iu45PvSyIFz9DXfxarJCj3WlrazzIpzFcJlHBHIwa8q8L2s0OjCZWZZ5SXQ9k44NLc+Ltd8wrLbgSINpbySc4GM+lYuEZN8x10ZxS1Nu68bXltdeVqenKuP7uUz9O1aekeKdLv32PHcRIRjchXI/OvOLvxDfX6tHNNvQ/w4AX8qrC9mGPmOB6VDppk856J4isb+zW4urTVI5tK2q3nyEmRCeo2dz+n0rk5ddjyA0ZJXIBeQ5P1A4o0bxC8MnlXLFoWG1s8gj0I71euPBraldFtMvrVIWiM3l3G5QnoCwBAzkYzjqKcKVlqEqr7lS28R30edrAj/AGeK0F8b3saDcFb/AHlzXKXUF1ZyeXIBGfTnB/PmoJVfyjKzL+dNx11EpaaG7feLdQuSRtQD35rN/ta4zmNYYz6rEoNZoiupE8yO3mdP7wQ4/OqzzNGxVlIYdjWqRjKRsyaxf7ebh8exqu2o3T/emc/jWSZ2JoExqrMjmRpNcSHq5/Ouv0+3/wCEe0Nrq5+XULxPlQ9Y4+34nr+VZPgqwh2trmoqDbwt+4jb/lq47/Qfzqtr2qTajePNK5JJppcquwvzOxVuJTLKWJ60LVcNUitWZoicdP8AGuysNPS30zyo22zEAs6nqc5rgp5SflX8a6vwnftNbG2ZsyxcqD/En/1q4cdCbgnHobUZpS1Nmxu7i3+VkEnru4NbVnqmSEWBkf681nI9vIPnDKw6U8QhiHjfkdwa8KpCMt0ejTqSj1PTfB/iHT7oLpur5jY8Q3D8AH0J/rWzJZxpb3Sy4V0cqDnqOxryKK7kRdlwpI/vAV2HhXXrWMLY6qTcWZPDqT5kX+I9q8TE4JwbnD7jvhNTO0064t1tRDIw8wD5TWnZ6izR7JMNt6E9azksbFo1ks5hNH1Vgc5FeZfFn4kr4faXRNDdH1MjE0vUW/8A9l/KuPD4OeNq+zprX8iqtSFCHNJnR/Fv4rJ4Ys30nRZUl1qVcFhyLUH+I/7XoPxNfNVxdTXE8lxcSvLNIxeR3bLMx6kn1qtLNLNK800jSSyMWd2OSxPUk00NX6LleVUsvp8sN3u+58xisVLESu9iffmlzUSmlLV6hylmwuJ7a8intmYShuMd89veur0L5nLMNpDHOf4a5Cy8w3cfl5DhsqR1BHNdPbmWaylezVpHZz2wT61jNJO5tSTZX8SXtvJclI5C4XjOOKxg4boabfrcQsfPUK24qVJ5BqOHO/aRg0mjROzsW4SoOWrovDd9brMiyTKgz3rmJo3W184ghScD3p9vbXkM8PnWdxEJOY2eJgG78cUJDcrHomtWwx5qyBtw+Ug1j6XK66ikvLHYQfYVpeEo7jXwbO0jBeNCzszYVVHcn0qC9s49Gu1s7iUT3NwN0b25JQKOvJHXtXPN7o6JRfKpG3bah8uHV1HrVLxVb/b9PRo5lWRG+TceGz2qtC3HO5eOpqDWGIswWk2qrbuTx0rmpx99EczSOXvbG4tbkQXUbwydcEdR6g9x711GjWratbSNpKi41C2A+02iH55UHSRB/FjoQOa5Sa/lu5mM7GT0LVXbdHMJY/3bDkMhwR+NdzQlrqaT6XbQ3UyX2FmLkuoP3Se1UJbOESERnK54zT4pdxJYkk9Se9PNTzSuVyRsMt7bac8YqSXavekycVDK3qapXIdkMmbAqNBvPtSPl229qm2hUx0q9jNK7IZl24Pb1pP9W42sCCOooAmkkMe5Qh74yadZWZmnKISR0LHsKBmxp91LdaDJbzszp5ysinpnuf5Vt6VFDCiSKu6RmCRqOrMeAoHuazbWBFRYUACKOp6fWu1/Z/0ldc+Llhd3KPc6fpsocIBwzDvj/PWrvZGMtWfZXwo0P/hCfh5pGh/e1CUedMvX535Y/QdK78noPWvOrDX1j8WwR3MyNNNLtmY/djHZF/Tmu71K/hsYg8nJJwoz3rSJDRwXxK+GFp4gkfVNHMdnqZ5dTxHOffHRvf8AP1rw3WdC1fR7xrTUtPubeUE9YyQ3uCOCPpX0xc+LtMhjLLvlI42p1J9B60uneILjUFdotAvtqEDLbVz/AN9YrCphozdz0sLmdWhHlauj87LPw3pWEY2pd88ozH+Wa7HQLHT9PYLa2NshOMnywSPoetVY7YTN9rhYK+cYPQ1bhkZpTFMpgmHT0P4150ZuSu2fSUadOnL4UddHDGY1AGFIzwK5zxci29pLyQCBknp1qxBfywQeW2dwGOZDjFZfiO8abQpgw3FU/v5zQoq51VHZHBeKtNjmijvVwUcCN8dj2P8An0rI8P6ZDfaiYbubEg6t13V0bz/aNN+zsh2HGMYOK5K8aXT9XMkbEFDjPQ11022nE+XxtOPNz2PRo7S0tY18su23jJP9KSPUCknlrEiDsSetZmn3H26wjuVY9PnA55qjqLzL/q3wSeo61klK+pzO1tDL8W6Z9juftdrEq20vUJ0Ru/0FYXnt6itK/e7ZXVmdgeoJzWWYW65rri1Y55XubHhbTbnWtRa3t2tleNPMAuJAkbkdFJJHXnjv0re8ZeI9Y3afayBLRFjDOkQwpkU4wPYccVxdtujk+dSyH72O3vWzq+o31z4cgsrgRSRQT+ZFKVHmNuGMFupAx0qJJ86fQatyl+38SXTp5V1suUPUSqG/nVqLT/DmqgCRZLOU9TDJhfyORXGJPjFXILnb0Y1un3ItfY7GTwRbyR/6Prkrp2V03f1qhc+BZIwduoQt9UIrOttWuIuFmYD61M2u3ZGDMx/GqvBk8sivceGLiDrLC3PYn+tPsfDbO/mXjiG1Tl2yMn2X3pjapOXDFiabc6lPMm0scelRpcLMta7qQmCW1uoit4xtjRegUViMaVmJOSaYWobbdx2sKDT0VmXIHFTaVYyX9yI1+VBy7eg/xreksEt8J8igdADWcpW0Lirmf4d8O6t4g1AWOl2hmlxuYk7VRf7zE8AV32k/Ca6WUyP4q05JYcM4tAZTGfc5GKwdJ1BIdHu9OguVTz50a42HJZQCADj+HJ/PFaPhfVrxdUutNspnW2SLddM77Ywqn5SexGTxVQSluiJNrVM3L/QBZ/JHqdvfSKPn2YDfXAzis2W3aJsHIPfmo9Y1+ytkSz0CwvtQubiTYJy2yGR+g2ZG5+fwqv8AEl7rSBYwytuuTGPMaM8Agc/hmuHFZbreGh0UcVG2pfhUDkuWPuakRCz/ACtt9643S/Eboyx32VB+7IRj861PEHiCHTtO8yORXuZB+6Qc/ifavJng6qmo23PRp4iny819jQ8T+NdV8M2hsdM1Ix3ky4+Q5ManufQ+leTySPJK0sjs8jkszMcliepJpLiaW4neeeRpJXO5mY8k0zNe9g8HDDR0Wr3Z5OJxMq87vYeGpwb0qMGnA12HMSAmnLUamuv+GvgLWfHWptBYlLWzi/4+L6ZT5UR7Djqx9BSbSGldmDpBb+0oAo5Z9o4z14r6D+DvhbwvaeHnvdZsZr+SWd41W43IqgY5CjBOcnn2rT8O+CvA3wxuYNQ+2T6vriAg3JYBIwRg7UHHT1JNNg8VXFv4+htrqNvIld2t2YllkSQZUgt+GPyr5rPq1edP2dF263T1PpMhw9B1Oatr5fkcj8SvAPgvS/E4uby/1jTtOvthghtbEukJPXMrkAjvgZOK891nwdqWj65caT5bXMsc/kxtGufMGMqR9Vwa93+LGqfb/h7f2FxfRw2zyxbzJGSVw2fkH9/jHbqea8y8T+P7G4sLC30+yvIZobUWc11M4zIgXaDtHQ4Ayc+1LJcRXq0Yuo2+n3dR5phqVKpJRsuv39ChbtoWmaDaNcSQTahFKwwDuERIIDHscGrPg7VLfTNaaz1xTd2MxCzRuxIYH+IHqDzwRzXGzQja8bdGFQwPNcJHGxZ5U/d+5x0r3Y1LHkOFz0qfW9LtGvrPS28tLiU+Ux6mIE4BPc1hawUmuLeb5jJbhhj/AGW7/hz+dcvN5tvPDtRi46qT2rdsobjVtR0+yt5I7e4uZ1hWSV8Iu44yxHQevtXK4+/fudjnejyFuGTPQ8VHqUsEdswuYzLbv8sqA4OPY9jxVvxHoGteF9VOm61ZyWdyo3ANyki9mRujKfUU7w9pba3qcdvMA1vH+8mA6FfT8elCVpHDuedXKxrMfIkZkB+UsMHHvT0mDDY/B9aveKobS38QXsdjGYrZZSEjJ+6BWRMVYjHau21yU7ErMyOQGp6zSHjdVcNxSiQCnYOYtCRu5prtu4qESg0q89KdiWyWMfMKsmEOvzuVHtUEbKg3HFDXG7p0qWmClYsIscagbgx9cVNHKEXC4A9qohqZLMEUktxTsJyLd3eSnba2+WmlYKij1NfWnwO8KQeBfA8V5Pg6tfLliRyq9a8K/Z28GnWvEH/CTanAf7Psj/o4bpLJ/UD+de9+MtcMcDRJkOy7FA6KKic7MIxbNLwiza549hg3FraBvNncHsv/ANeuk+Kvi7drA0m2uBHFAm+d/wC6W7ZHt+PNedeG9WXQbFrtiI22mRnzghcdK5b+0tQ8SXcskZaG3lk3SzEfM+T0FTCpZFuF2exeDdY8Nrfx2D3EryXQxtkgDCT06nK8+leiIunIo/0i5jcDafK+UEDp9frXk/giy03SUE0UX9oahnKyEfKh/wB4967y0gu72LzZ3Mb91SRSP0rojN2MJrXQ+Qtslm/kMMf3SOjj/GpZZi1rm4/1ajO4dVFWZ0huocrMqYGTnkD3rl9ZmvZl+yW7r5Ib55FPD15SifeVY8quthLa6kbUjP5rywkbcMeVFP1mTNo6qSAykEY9qrWtsI8rI3IHzn0FSXwuJ7BnhVTHzyeuKpP3ji9o+RnL29xttu+QwrEv2NxNJM3VmJq4nnNGyxqT16DNVPJlztaNwfdTXZFWdzwq1Tm0LXhbVn0u8CyEmB/ldT6V6M+irexR3FtExicbo5McEV5NPGVyK9J+EGvtEw0PVvMjhmbbC78KrfXtmnUWl0csH71mQaloJSTAjZm74PFZUujNuP7lRjqRk17Lf6Tbq5PB5wc81kz6M5YMsOB2O3pXH7Wx1qimeRzaRc7/AJIWYewqlc2EoTLR7SK9oOi5jBY89xtqlc+G1mziJceoWqVcl0DxSW2weQM1CYnU5WvZpPBnm5WO2RsDOWIGPrmub1bQNHtWYXWpWkbDskgP8q1jiLmEqFup575rg8g04TZrY1JdDhYrbXE1y3+ymB+tZT7GB2W2Pdmroi79DBu3UQSZpTJUARl/iFLlhVC5iYNmkdsd6g3GmOxp2JuaEOp3VvbmCCYRITk7ep+pqpLdSP8Afkd/XLVWJJNOReeeafKibtmhoF1LDrFuUkEQZ9rHtg+tehXWm3WnaJc6okIubO7TLKrAgMO3HPvtNeaxhARxXW+DtW1BtStbO28yUqWaKJckO2D1Hek0t2VCLk1FdTb066PhgrrGrILnWDEBF5uW+ypjgAH+LHboBXK6t4gvtVvpLy8Ild8gBm+6voBVfxdqU93q87SuzOJGXB/hwcfnWHFJJHKJEYhx361rKbkQvdNiYm6jjXGNoxmq1xZSHAHzeh9KhXUrwDBkDD3FPj1SZScxxnP4VgotbFXTKciNG2GGKbVx70SRsrwqd3fPSqb7M/KxI960TfUmwlOFXLHSdVvmAtNNu5891iOPz6VsaL4G8VatrcOk22i3gnkKlnaI7IkJxvZugApc8drj5X2NP4TeAr3xxrXl7nttKtiGvbvH3R/cX1c9vTrX0bdSafoFnaaPottHbWNmMLCnv1JPdj3Jqfw/baX4W8Lw6FpFtths1IeVus0h+859yf0wK5y+keQTSO2WIJ/SuWrUvsdFOFjhfFt3PLdTF5GLCdlPPbNUNY13VLm4XTLi/le2hCmNSBlflAwD1xxXT63pMc97JOqj95hz78Vg61oqh4bk7sSHBI6/dGK5alOLSbWx24epJTsnuc74gvvEWu38NizXt9BCAyIMt8x4yff61j6haSwtLaXULwyodro64ZT7ivRbKzvRocjWqSJAlyA7KOclePf1/OsH4jWs32q2vG3sywCO4LcMrAkDIPPSvbp5Qll6xNPpureZ41XOZPM5YSotHs7+VzjYJZHhCtncnymtDR1NpercMFKt2PGfpVyC0sbjRfPihEci3KxyvuJJBHUHp2P51b8U2thbaTbS2sy+YzBTHuycjv8AlXnVocll3Vz1KEudOXZ2KGry/a9YZo1ChFC9cg967v4KWNpffFTw/bX0atbo7yuGGR8qMefbOK4CwcMVBxuB611HhRY/7ce8mkaOC2gJfacEk8Bfx5rCOjv2N5+8ml1PtL4keCPD/wAQPCM2hme3+3QIXsJtys9q+OBxzsPQj0r5c8K6NeaJbz29/CYLtbmSOZe4KHbj8wa3/hV4vXT/ABr/AGvfXRjhClXLHAAIxz7dKm1LULjV76XV7iQSyXMjedjsc/8A6qtVFV962plUw7oS5b3PBfirp02m+I5JpOUuT5mR61yIkT1r6E8W6HY67Ym3uWVW/gkCjctcIfhtpELHzbu4kJ9CFGa6lJW1OOUXfQ85MikfLTV+Zgq5YnoBya7m48G6VZyDzXuWTI538fQ8cV6ZpKeErDTYjp+gw2hjUKZQA8jnHJ3dTnGafMhKLPFrPwrrtxFHM1hJbwSfdkmGwH6A80zUtD1DTCTPGrxjq8RyB9e4r3DWrqDUNPjuLYl4SDsyuM84PH1rj9Qj85CgV45cdCOCKLj5Ty2THrmiPGKh1KVotVulx8olPHpRHIDVWITRO7BVyaseF9GufE3iK20uDIV2HmMP4E7mqEu58AZYngADrXvPwO8KjRdOk1S+TbcSDc2f4fRfwqJy5UVFczPUdEsrTQtBt7C1RYoLaIKoArlNTvI59SLu2Yoz0z19am17WJJswxthB1x3rlr+6WGN5ZDhAK5WdCRZ1CSTWtRW3uJQlup3uo43nsv0rXk1W1t44khiSaWMbVCLhRj9PyrhoDPqD+YjmKDP3+5+ldho1xZ6faIluFmuGAAUxhz+JNK5Rtae+o6tGwlvIbc9FQccfWuv0XS9WitAn2maIDphS2fxrmdD1TWPNEflSwdsrAF/pXomi6prUdttkaSQcYJTJq4wTM5SaPlTxRMsLra28v3WO4A9R2qpBessflEfL3yelUdWWOMb2kYzDGWP8P8An0rn7m/Z/vMzIMkDpn3NKlR50ezi8x9k3GJ0V1fRrhFkLR53ZHQgepqOfWJEs0WOVAjqSUCcJg9z71y0motsTy/3fy8gHj64qu95K2MEgbduM9RXVGjCPQ8SpjK1R6yN9LqSQDbIAN3JUjAFNk1Btu1SwfPXnpXPC4IGBx9DUsUzk43tz71o7HNqzcjuFmlTzAvUHkd/atOSG8vLdWDNCquOVAPI6Hnp+dc9p7DzcMB14Nd/4XuhGwE5DpkErgYzWbkaRhc7jw9q6PpsEerSfZblFAJIJEgA6rgfpniqep+ONC09tpkkmbnonArqdO07TdU014pIEaOQZ8v+ua8V+Kfg+98NXYuUmlubCZ8JI2N0bf3Wx19jXLKgnK7OtVJKNkbWp/FLarLp2mqc/wAcxxj8B/jWNqvxI1O4tBHbXH2aY43MsY49hXCOpBIOQaSKJpJBGgLuegHWtFQguhg6s31Lt/rF9fOWvb69uec4aTA/KqplXaAsage5J/8ArVK2n3SjLKFHueah8tgfcVqkuhmMkd8kHIPpjFRnJp7o7vndj2pxjjXpktjvzTSJbsV3dR1NRmYf3TVn5e4FNlSNl7A/WrSRN2QK+4EnAxULcn72av2el6hfZSxsLu6bP/LGFm/kK3dN+G/jS8kX/iQXEKZ5adlj/mc/pRzJBZs5RKlUHNem2XwV8RSOPtN9p9snszSN+QGP1resPgrYxsn9o63dP03LFGqYP45rN1orqaKlI8YFTW08tvMssEzxSL910Yqw+hFfQmjfC7wVDEGuLNp2BI3T3JOfTgYFa8/g7wzZweXZ6PZq2M7khUkfieaxliV0RrGg+rPmH7PeXUzNBb3E7Hk7I2Yn34rQtfCniK4UNHo9yFxnLjYP1r6NttPmi2w+UenDdNy/So57R8hXCktnJGAM1l9cl0RbwqXU8Msvh3rs/MslnbjH8chJ+nAra0/4YRNCZLrVJXKHDJDEFOfYnP8AKvSLmzmWWTgJjHQ5BG7OcfjTLJWidFkkVtoLOR3bNTLEVHsxqjBdDmNN+H/hmA75rWecL/z2lPJ+gxWnp2habb27CHT7OJ8n5kgCkL25OSa251kB+dif4vzrPv8AUo7eN3nRcDI6jP51knOb3LajHoIbmOygYXDYVenr9K9V0HVdDh8I2smhMPLuYw0shbLu+OQ30ORjtXzP4k14zMY434HHFN8EeMbvw/eNHIzS2EzZlj/un++vv/OulUeRXW5i582+x7veXDSSy4O1XOSprHvJ1WCaORgG2/KfXPFUJ9atby0jnt7hXRhlZEOQao6tdTXNnExt3HlTxu0mPlIB5/nUpdx9Tp3RGgQ4B2jb+lZWrxF/CbXEeVkt9koYDkY4NGk3wuNNmO4blbIqxpMi3OmzWbnh4SD9DkH+dD6FRdnc42+u7rS726u7acmQoNshkP3ducADj8a5201C91K2lSRPtbvuPlsc7/r3FTXO9PtML/6yLfG2fbIqv4FuJItQZYI13Op69+Ole/hM9dGnOCjvfz3PKxWRqrOnPmWlunYWSS4S0XTZdNSOOST5EiGAX/hyT3GayHsY0llimvo1ljyCNrMpI7ZFbWj3UniBrqzuCInlB8ojjYw6frXP6YxlnUzgAnKv9e9ePUm5u8nc9aMVFWirF6wuIElt/ssMchKje02WDMevHYV0kdw2m6TeebY/Jdsvl3CElQR/AQentXFwD7HfyRdQj7lPsa9I8PzQ6jo91pc3MdzD8hP8Mi8g1m9mjSG6Dw20NzZ3JZhtMRJB9K6TwyskenQyRsQzJl437jt9eMVyPhm1N1qNrpULZ8+TbLj+4vLfoK9Ou7URjYy7QBgEDoPasaEd2dGLqXsijeWwePMTYLD7r9PwNclqnnwT7XVgB3HIrprzzJFAS4VtvTJwRXL600hO9ZOe+DXUeeytKzTRFDg5GORkVDpU01vFJBOcKkoCbTkFSMfhVeS6l2fMxzntWUl9N9seOVsxuvyP6MORmqSJ5junVJdAtoY3KGNfLOOqnJrKlik8wBuSg6nvSWOoBmSRWGHXn61qzLFPFGw3IGG5Swxu+lNK42eN+ObCO01kzRZCTjcVPVWHUVhxkivQ/ibpNxOtvNBC80wbaFjUszZ4wAOtaHww+D+taxq63HiiwudK0eDDyiX5JJvRFHUZ7n+tbxTkjCWjKvwq8HXGoyRa5ewutqr4tgw4kYdW+g/nXsWpXK2dklhCwyfmcj+VaV99js4ljs4UtrW3QRwQoMBVHTiuVvJGlkaRuWY5NcdV+8dVONkQTSZyO5rM1OzW9kijlYmGNtzRj+M9s+1XpmWCCS4kOFjUk1QsvOltjI5Cs+WcnoorItj13yOIbcAYHJ6BR/QV1Phi70/TI2ZG8y4ByJSg/TNclJJxsgUhByf9r3Na/hzTZ7lJJCQqFh8x6H6UN2Bano2ieNL7di+VpbUttYKAsiD+8pHp711Gk69qWniWN7me9hYhoXjAyAR0P6VxEEcVnH5akEnIx3IPrWjp8xgg2gcHoM0+dmbij5M8T30r6jNasNhjYo4XpvxzXPyTZCjGMDGKW/md7mSQyMWZ2YknJJzVUtk13qKirI5Zzc3zMk3UhamU4UEj0JqzCdtS2Gk392N8Nu2z+83yr+ZrctvC9wYhLNOqjgYRS2D6GpZSaRRtWAOeK6fQLwI+DxUD+H7O0jDXF1I2R8u0j5jViOPTbZf3flu/YFju/Xip5GzRVEj0vw1qjQxqEI44xnoK1vE0Ntrfh+4sL4grMhAPdT2I+hrx+LX7mF9qF0Az8q8HFW38VXsiBXu5Z1XkL0qZU21uawxEVujhNZtJrC+mtblv3kB2HHf0NZsUskNzFPACzo2cKM5r1/w5rGj/ANrC61Lw9ol68hGZb2FnYHpgjOPxxXp/h/4i+FbSQWf9h2mmljt3WUClM/gAaaTSMZNN6Hh2meH/ABLrCo2m6Bqc25QwK2zDA9cnitaw+EPja/mjjNna2LPkhbm5UMR64XJ/SvpvTNU0fU7JrmO/E4HyhIiCSO4IPIIqr9pt4grotwrBjgnoV9Aayc2Uoo8St/gDqEbL/a3iGCNRjK20BfAPuxH8q1tJ+CnhSPUWttQvNWuww3RMsioGx95TgduvB6H2r2J5La4iaJV8x9u7LHgLn1rNv0320bQuongcNGcY+YdD9COD9aiUpdy1GPY4xPhV4BsCM6L5zf8ATaV24/FvWtIeH/Dem2/maVolhBITtytsgI9DyM9P5V0bGK6iE0alVcbgp6r6qfoRj8KzL4fvCnIJHUjjipU2VyJEMIVZXkEahDGQsaHADd+PTrWfeXsSq03lt5+0ALFks2Bgew+tSBJ2kVCGMfJLqcH2FQSNGjlY5yrAkOff0PpQwSI4r7yokknU75OoHAX2PpVa91VV4jjZmx1bj88/4VW1HdhXtUEzseeCT16jHas+eO4aVWktRt6/OwznPalylJlyC987c+AhXnC8mtOK8uZLQMMbyh2jp3rDiM+0k8b2xtXitKG1ke1jVmZGU7sqMN1/z+dS0UmLLqigqk8zJIeFA5IPpSTSRZVTIDuwV9uaieCIXx3DzAwOA4GMd+cc1HHbQQE+TGCPTn160nC41KyG3LGSQToW44IPHFV1drcvJCFJcHKkZ5qSSdmZ1K5X7p9aq3UzWlrlmj3AcFfSkqbbsglNJXM/XNaNpF5j8SEHKk8CvMvEmu3NxKcuQD6VoeJtQee4f5jj0rkL8ktmu2FOMNEcs5N7jTMW5JzWj4e0e/128FvZR/KP9ZK/CRj1J/p1q74T8KXOrBbu8LW1gTwx+9J/u+3vXqmnfZbHThZWEUVtEgyFUDk9yc8kn1qZztohxVx2ieGbPQtNWG3bzX35Mkg5kOOuOw7cVYvo47q0kiaR8fdYrx0+v+fzpDcXEkCtIkojxlWIwB7/AP16zbuV5sursp7jNc3K2zXmSK+nTNYrLbM2eCMjvVvS9QNvd22ThXV4yPryP1FYT3Uf2jYpbzOhzRdSGPy/VSGH1q2hJlbxLGF1CW6XOHOJP6H+lcvpeoPp+rKyErsk4rq9XYSuzdVkXmuO1qD7Fqfllw7Kqlj74GaKaVzTnfKvIu2l4sPiO4kg+RGuGZQO2Tn+tUXxHqlyoPSYsPoTmq0Mu6eSTvvz+lLO26983uw5961aJ5i7rqsJLeZeGC7W9xXRfD+8U3yW0jhST8pJ/Ss6a3W80BbpT88PyuP61naLdfY7oT79rIQRSSuVsz0rwnqOk+HfE0raw7RvJEUgnPKR/NyDjkZwOa9GNyk0YkjkSSIjKujBlb3yK+dda1Frq5MjEn61Houvaro8xk029khBPzJ1Rvqp4oUbIUpXdz3PWLaCVScYc9GHWuL1CCWNjtO9M8etUrH4ixXEXl6rbm3kxjzoeU/Feo/WpjqlvdqZLWeKdMdUPT6iqimZSZn3cn7sqCVOOQeDSaF4fvNXk+0YMdlG4Ek3v12r7/yq3YafPr2qJY26jH3pXI4RO5P+FenRw2dhpaadawiOCNcBR6+p9687M8c6EOSn8T/AdOCcry2PJdUhl0fV5bMuzRMxeBz/ABD/ABrtvDskN1pNk0yqVUMrAj0Jqh4n0+O9je3k4Y/PE46qwqp4Eu5PsMlncKUlhlZXVhypwDWuV436xD3viW460OV6bHc+FtR0Oy1CPzo/sqgMzXTku2APuj+7n2qLxR4+uF12GPS02adGhDKRhpM9W9j6f/Xrlr9LyTVoI4UX7M5wx9B3qS4skJe6kVUBJCDuce1eoqjd4oz5FuzoJtQ+2QhozuD/AJj2qS002aY72UhR6+tchbay+l6nFJHGJYgf3sfTePTPY16Zb6tp93YxTWeGRuSDwVPofesXRVy1U7HHeKreWa7tdEtQnmSL507H+EA8frVW7RFC28akxRfLx/GwrQi3ya5qupPkH5YYvb0/QUfY1jH73IX0zz+dRONhp3M62j2vllV37KRkD8P8a6LRRNlvMLl3HyjIyPwHSs6Lyiyxwxl2boiDA/PqfwFbtpFcRJvnnWyj/wCecSgOR7k9KwabLvY1UiYFEYhJG/gHLH3PpWhFBGq7ZXAPoTWHDd5Bi0y3LE/ekJJJ9yxq/Y6PdXsZkkkJIOPl5osxNo+OdRVob2eFx8ySMrZ9QcVVrtPjboh0D4n65p4B8s3BmjJxkrJ8w6fWub0jTzcMJplPkA9Om6vTkrOxwIXStMuL9xs+SPu5HH4etdLZ6bp+nx7wIp5M7QZCCc+uOwqNrlY5RAkYjjVDhOOuO2KrXF9ClusaNiQKVbC8Dn170gZsz3hjkCleo4z8uarx6q0IY7cEElH3Hj16da56e6kcLuYkAYBzTPPLLjcce9AWN1dSMcPlbY2XdvyRkk/Wq8t35zFpVOT0x2rJD9SOKlikOPm/PNIZdaX2OTyCetRCXPIOGBz9PanKMFfmGOuCaTZuPOCf50h2LmmzyNMPvFSw3DPWuis282X9zIUlIz8rc5H9a5W3+VuQAM81s6M5eULhjsO8sD0FK5SR1ugX9xY3sd1DdSxzL87yKcFOOc+v0PFeq+DPED6tE2n6hgXancrDhWPr7GvINMOJ5y6+bBdK8chycDnIx6N+ddBo2otDNbyRsBJt2kkZb5e35YqZJMqN0e1xr8xO0IWySo4APcU5tP27bgtkEFRhuPxFclqUmpahpKX1t5nmqo8y3Vvvj1GO/tXCx+OrGCT9zdTwupwQGIIPuKz9i2r3NOfWx63L/od8m9dsN0dq/wCzKOn/AH0B+YHrSXcbN1HJHQ1wFp49hvoHt7p4rhZcZJO1wR0IPTIPPSux0zWrXVII0Eqi524ZTxuPt61g4OLNd0VpIJN4/eYjH8O3v61HdWbmPEjMxPzErgbh9fzrY+yM0RzjI569ao3No7zBvMK4OUCnjOMc4oTE1YyI442j+UMCBgEDoKpGFQrK7s5B4JHetpIHkHyvllYjaRx75qO5tfMlTyYgXx83tjsaL2Y7XMM8zbQuMjsPToasO0qsPM3BlwD9PWrXlRb2ZQwUnDFl6NTJhndnaJE6Y5DYp3uK1ipcSuZwFU7eo+vpVWeRFZQw5BwRn0pBJczXYUvggDag7HuD654qpdMWfbJ/rDnrxnFWokOQt7MElzHu5OAM8/T3rnvFd35NuIVbLAfMa2JpNnzyKm9B1HAriPEl2XdvetYJRVyNZM5bUpi0jFjWU7RmZPMUsm4bgO4qbUZsybRzWlY+E/ENzbfak0i6aMruBK4JXGcgHk8UXS1Y+WUtIo7O28Y293ZwxNBHE0MYjj28LtH8P5VBP4gt5GVo1JwRlexHpXGmxubWcw3FvJDIDgq4wQfTFTQRss3zZwehrF26D5WtGd3YeLoYI1VwxCZVQx5Kn+E9qivdUtZIC9oxKtwQT8yZ/wA9a4Zo5Wd9oPBpFaWPo3XijQWpvzXUcjhFdldPusP5Ug1TfLi7IX0kHT8a59yxwZNwPqKnSGe4jxHG7/7WOPzp7hqdPdyxmJGVg6MOGBzmuR8Qvv1BmOeQP5Veht1s13S3BLf3FPyiqd61vdzDdIY1+7vxnB9/anGHLqVzOxmxPsf2qaZlYKynnvVh9D1RZWj+ysWU44I/rWnp/g7Wrn5mjSFP7zHIA/lTlUpx1bMfbRWlyhZ380Vu8K/dcYINdJ/win9n+AbjxPqZMUs0kcdlCepDHlz+AOPpmt/wR4O02K5W5uM6lJHggDAhB9yeCfz+lRfFW91STxFDp+sRRzac9k/9nxQEqkMhON7H+Iqf0I4rGNSVSaUFp1f+RjUqVKjSjojzGSQs5+tCtxVvX9P+x3CyRL/o8gG0+h7is1pAFrotc6723HTy4GKNJt76+1OG001ZGupW2psOD9SewqjLJuNdt8LLuGw1C6+WNrh4QVkHVRkZH6ilWk6dNyitTNyu7HqHhmzbw9p6WHm+fNjdNOesjf4DoBVq/wBSCoV3c96yJdQ3RmZj2rGutQ3MTu618vKm6knKW5tzWNS5vVlHls2MHKOe3sfaoo52WZZNmCw2lh39Oe9Y0krydOBUReaLJWRsdxng1tho+xqqaBzurHYxXUW8xjaXCkk59qo6nfFlMSqqCMADHJP41QR1W+UjHzx8flVSa4B3F8qT8uB619TAxkxsSvc38MC8vLIFGT3Jrvra2/frbW+UVBjj0HeuL8KqLjXRIMYgjaXLdAcYH6mvSfAtmt/PPcXE4ihUbN3Usx7CrS5mSpWC1svOcW0KEkyeY+O+PU/hUd5awpKRNI0hzztHGfrXY/Y7PS42FqHd5fvF35NY91eRCQ7oG+nasqsbGkHcx4Z2jQxWdn5TN1YAliPcjJqzb6ddStvnt3kPbz22J/3yOT+NWzqkp+WBVQew5qWNppcNI5PtXM0aXLFtZkALcTgL/wA84RtFasdxIkax2+Yo1HAWqdrFgD1q+qhRitIxsZt3PKf2svBbXM1n4ugEcQhUW16G4ZwT8jDjnuPyrxAzRhUiiUIqrxuPGMegr6A/a98ToqaV4Vgfc3N5cDP1VAf/AB4/lXzc8hVu2a7arXNoc6JrqbfPujXYCOnT6/hVW4kZjhsD0xUcj8E1Azc9ayGS7qFPIqIU9c9ODQBMjcdPxqVCM7jyagUMCARz6Gp4lLEBep7UhltW3HOSfTNSruP3eB1wDUNuufl3Dd2zVxbWZTyokPcIc4qR2FgH7wPgHHY1oaSPLuBKrPG68jAxz2/nWf8ALlFYBMkZA7ir8EhWS5dldYum5Bwv/wCuky0ddpazSW1tp7KkO2RmZ1X77HJHJ6E10ugFvtC3AkcSNC6oHUc7eK5C5jkeK3vN0pjREXb1DZGM+x71q6FqixtFIwYbZdiZOS3HT0xUt2NYpM9P8J30MEAixETtCuQe+OleOfH7R7fTteh1rTwEiviVnReglAzu/EfqK7221AZ83aCTxkcVw3xpuDN4dRmJJFyn4cGpVTWxrOl7jZ5xaX8sTBlYg/Wus0HxNdQMv75uOnNefxyVahmKng1o4nPGbR9JeDfiAsyR22rMWQ8Cbqy/X1FeheQssaTR7XjYZQr0KnvXyRpGsSQEZORXqPgX4hSWASCSQS2+eYnbp64PasJ0nvE2VRPc9d1CBC/2gh14AKgcA+v48fiKp4ZSzwqwJH7wbevvmm6X4j0PV12210qysOYpDgj+h/CplvLCK8WD7YiBzxg7iprmm1BXkb06U6jtBXKE1rIrKV2yKzfMp/pVj+z/ALRBJ9lik3lTv6Hke3+FZWveLNN0XVJ9NmYu8RwT0ByM8d8c1leDdfmn1ie8kZgm0lBnhRWdWq4RUkjpw+D9q2pO1iwtnKtw0jK27JBU5wy+1RXtuhun35lBUAbxhlrzbxdrHiO812CzW41GG3lVfNaFGYx5Y8cYB7VZl8S3+g6dJb6lqDapeKwjUjlEGODuPJOMV2UuaWpzYqhTpScFO7RpaoLqUNtRljBwCeCa4bxE81srtKrD+6T3rej8TzalLbIyrHA4wcDkn1JrO1W6tAyJcqLiBpdkkTn2z+FaTkk0jGnTbjcoeB7W3kuJLiZUeUDIZudv0/xrtX1i5jOft0wGABtQDgADHrjgVxl3eJorQy6dCnlO+4CYb8H0x0I+ua17HxR4paGGSGxsykZG0tAVDDaAAxyAw4/nXJUpylK9z6PCY6jRoqHItDW1O/tdctfIvFi3r/qpkAR1PuOMjiuelsSrYKAkenc+v41es5La0aO6v7jTXuF+fyYkLL9Cc/ypt3rGi+QjZeOQMcpGSysO3J6UU4TWhy5lUwtZc0NJGa8KqXC7l3DIz2qs2mzO2UCxxf33OAP8as3PiKzVf9Htxv7M3Jrn9Q1uacndJXTGmeE2jZc6XZYaRjdzY7/dH4VRvtckkBVMInYDiudmu2Y1XeZj0NbKBm5mjcXjNkliTUdvceZ5iH0zWduZj61bs7d9+9uPQU7JIjmbZr/8JDrJbjUGjKxhdzDduAHAOevTrW1oXiS7vYY49QuGmdWw3mt8uO2F4HT1zXHTZDkU+CTtnBpOEHq1cnkVz2y28Z6TaaSoupw00XCxxAFm/LgVw3iPxFd+INUF3cfIiDZDEDkRr/Unua5mJ+lWYsFhUTlc3hBI6I+TdWJgmXcMVxOtWktjcbGyY25R/Uf410cM7KQOuKkvo47y2Mci57j2PrUwlZmlSPMtDlLay8yMM8hUntjtWtokn9l3huFkDhkK4xjjP/1qzbjzLeYo/wCB9aj88/SuhxUlZ7HF1O1l8SpJFs2MPxqBNaty/wAyv+lcmZs96YZmFc/1Ol2K5md3FrtjgZEg/AU9tYsnGBIR9VrgBcMO5p/2k4+9UfUKQe0Z3r6g22KaE7wp6qMmkvLjzJfMjPEnzD2Ncrod2zM8JbnG4VtWaz3UyWsEbyzu2I0QZZiewFdKTjoVe6Os8IeYIbuSMDzJXSNQucnnOPzxXs/g7R5NHsEbUmUSb2k8lRnBIGAT7YrI+GvgyDw3YR3muyI1+zeYseciHjp7t79q7KTXtMikMfPTJdvX2rspxUVeW5lJt7Iy9TubiSUyxz25DAqqAkY9+lY/lTHCk7j7Vo3+r6aVLNsL/wB/O5sf0rKbVzO3l6fZzSnttWuSq02dEFoXIrdV4Iye5FW4GXzBGg3y9kH9fSqthpuqXSBrp1s4jyVXlz+NbVnbW9qnl26Yz1Y8s31NYKNy27EsSmNSXILnrjoPYVq2cNskf+lqGZgGUhscGqsNu6hn2kumD0yAK34IIxbRq0YbAyNw5Ga2jEzbPjv476oNT+J2typJ5sMU/kQtuzhUGMD8c1wEh655rT8SXLXmu392/wB6a5kc/ixNZEhrRtvVmQ1yTTcUmaBUgKvWpF60wVIo4oGSqT35FSLjA6D3zUS8DpxUsKs/yquT1yaQy7ANpIK4Ve46nNWbeVo0JiVxITw3oPeqcPmQuQ+fp3qyjGSNmid9wIypOM+tIZcy+zztqmQoQ/Q8epFNs5Ny/usKyfM6MfvD2FVoGfAeB2VlfK5b731qxMxuY3lZczZAGwf54pDRvR3kFxp8SXnnZiTapiYLkdRkd+afYs6id3m8tMKQP7zeox2rHi8sxJEsMiscFiATurZ0WNZdj7Vby8heOQxPf6VEnZG0FdnUWE8jqqhj05Xb+tN8U6C+veH7m1VsSAeZGcZ+ZeR/hVjTlDAMe/fHJrpNJkET5bCgDr6VzKXvXO+UPcsz5nNqysVPDA4I96XyZV967XxLoe6/uZrcELuMnTgAk45/CsI2pUdD15zxiul1NTy+RmSkjKecirdvdMrDBouLbcGbHJNQWllcXF5Ba2+0ySyBF3HAyT1J9KrmVrhrex1Gi69NDKqyqJEB7nkV6J4O/tjXJvtmn2E8kcXJ8tMge3ua5XxP8M77w/4YtfEUerQahaPII5xHEUMRboRk8rnjPHbit74c+LJ9D1azt4I45IjEuQzYA55P1rixElWh7mp62DUsPUftNDB8aXjXni68uJ1ww2rg9cqoHSuk0G7tdP8ADN5dNCJZEj+VJXwjEkDBz25rjfHCSSfEXW5QcI9wroOwDAGtO5upLTRJW81WJ27F25w3r9RWcqafJEuNWSjUmt9STWRoFzdB9I8S3irGVzFHE7Lbtj5sByDtB4znPtXcad4gs38H6vDqFvbSWYsXBjaNfmO3APT7xOOeua8ltRH5nl7NpbBlYdWPp+FP8d33l6bDpmnm4cKomvG6hRkBAcdsnv6itKsfazUI6I4sHTjhIzrT96UjJ03U44orSFgQ8TEk/U5FaupW9jdabJqSh454Zwdu/KyqTycHoRnt6VzmnafJeRrMfPWQuMKkW75O5J7cZPPpXo3haz0fXL1dGbTGTTJD5VuTJ+/6j5zJnG488YxnA6V0VI3asccc0o4aMudXv+fzJPDU0drollqFrDCdQaVli3yAnqOdp4x2B/GsS90LxHrWpy3sUcQWeVjhrgYQ8nGO1UdYsZtBitb23vLia3Z2QpLGA8JHZtpI5H0rodM8YWdvbeckUazlAGyMgn1x61k04yujto16eJpKzODuI72GV0kVgVPzEdKp3E5Rdu7mtjxHrv8AaM8shUbnPzFR1rDS1klfc3Ga6YbXZzVbJ2iVzNIe5ph3t2JrUjsVGSQWx2FSrCiH5V/Sqc0Y2ZjpBK+PlPNW49MkIy1accOfmWM88kf1FW4o3RhuwUb7vvUSqMqMEZSWPlfwe2atNGEQdDjvV+5i3IGVsn06VVmHB/dnawwQO1SpNlOKRm3sO5fOj5A+9iqAbawINbYjdVyoAU++cVn31m3MkePUqP6VrF9DNiwyDaCDwauwyDisSCbY21uAf0q/FJ2JolEuEzXhkBNXEbisaCXa3JFaEE2TtrFxN0yC+hSQFXXKk/iDWJdWskB3D54/73p9a6OcBh6mqLDBPcVpCdjKcLmIppTVm6tcZeIfVf8ACqh6Vsnc52mhj5xUe41MeaY6elUSW9D899XtYbaNpppZFjSNerljjA/OvqPwB8PIvDjR39zIsuqlfmlxlbfPVUHc/wC0fwrnP2bfACWekL4v1BVe9vF/0OJ1/wBVED9/Pq2Py+teq3t1AjbZRtduAv3m69fQVtGCS5mK7bshk1hbCUPdSXUsp6ZxxUMmn2O0oUmbJyQXAJ+uBUsl1bwklV8oMB3y7fjVWTUguRFHtHqetZVKiNoxZKunWCtuNnbpjqSNx/WrIkt4k+RVAHTArLSW4vJMRqyxjqxrQs7NmYNNnjoK57ts0aSRKrSTc9FrQgtSiK2MvjcvpjvmiOPyZEZlDBeduOMVqG3R3ieJvkZQxA7E9qtIhsXT4c5lVm2SKNwPc1ZumcJGYzwc1LEgC7chQB19KqRX9u8QRQrqmRuz1Oeau9iNz4FuX3SMepJyfrVNjU8zfNUBpCG0daTvSCkA9fepFcD1qIH1p6ttPb8aBlgY2jBOeppy5Pc49jUSNzjqKlBKjgA46jPWkMlTcT8rAj1PapxIUZirrkD+Gqx2ctgngcE8Cpkf90fmw5/UUhlu3DfvAj4O3kjnrU9uZAyytKDswGcDqPSqEX91JD15yeKnURllxuOeML1FJjRrEeUiRiaVonw4JfJXPGBW9o3lqkStkMp+bHP0rmoGZ4VDsDtG1dvX8a3tFbJDyYLnqM8VhVeh2Yde8dtpfzYHUdq07natqyjO4jHX9aydLf5B2xVqbzJPkRiMnFcXPY9TkuiXQdCi1aK9uI5TJFbJ5UsWPvZ5OD3wTXPaj4VjgXCvnB6Mucjtn+VdroEg0WWOxhVy00TEk/xHJyT79KtXEPmEMYlywOQT3reMrnnV6aizx3V9D2xbY4sHHQ9vesK0sZ7a9WZoyhj3HJ9cGvarm0t3IzGrKRjbj9a57XNDX+z554VUbY2+pXHX+hrdNbHLZ3TMrw3q11q3gnWdEuryaXzbVzCrHIVl+YY/KuP0fzPPsHZvmZAOPYkVt/Cy5hi1ZIpsEOcHPTFVPGkyp4oZrezhtUUlFihXagZeDgds/wBayWknFI7mrxVRvyOh8VaJez36XsSq8bxRNwMEkAg/0rK1KN0gAkQjByB647VtLrd/LY6YtmoPmRurh+wTkn9ay/E19cWVtBdvbieJn2MUH3SRxWFqnMtDeU6Si9TK0eW2VmmuLXzgMkg5FWtHhu9P1661JrL7THLbSq0RA2lXXA3A9QOPlqO01MTspg0uGR5FP+ufaDng9KJ7nVGgFnesY2LHhRwRxjkdRWsJcrd9zzazWIShG/K+tjAniit4I0jklOWbzMqVUegH/wBetDTtVuLOzWNLiRLUOPlH94+/4VtDQp1tMzqpdhwoHasWaCewM0bIHglXDxsMq3p+I7HtW6u0eVisHG/8y6on16x1LW9N+0WMwlcHc1qp5Zex9zXEqt0XMJV0ZTggjBB9K6DRNSu9Pl2SSPjBCuDgg02ytT1Zsk87vU0QbhdSPZqYfCwow+rJruZ8FuYxwu5vWtKys5phnZxnOQOlXbOwM0qgqVGeciukhtVEPlhQpReMDrT5rnLaxgjRZUVZnyQeDjkZq8NFhjUSDa4PbPQ+h/WtGN3jCxsWweSD0qGfawVoyVHQ4J9cip5i0rmc0HBCx7dp647UwW8IYcNjv7H1FWncyFkYqmOVPrTDJiMREfe9OuaLBcinjzFtVFLHv61VEG5CvO/PI/rVkwlJfL3fJtyM9PpT1hEgElvJsIOCpGQOO1NKxLdzKksHDZVuCOSKje0dl3Kw+U9PWtIwzLcskh3E9QB2PeluLKUospVunDq3860TIaOaurANlgv4+9VNjxnB7V0LTKwMcibXU4IxgkVUvYA4LR5weRnmruSjOibcOatW8uCPaqM8bwsCQQDQknoaHG5pGZuo4kX3qGWPBNVLe4Cgbqvh1kXrWTVjVO5SkWqdzbiTLLw3860pF56VWfg1UXYiSuZLKyNhhg1a0qJZr6LdGHjVgzqejAHp+NSzIrLhgDT9OkjgLJyCec1smYONj698K65YavodvfaaQsBUJ5S8eUQMbCO2K0J9k0ZDcMwwPUV8q+EvF2qeG9TW6sZi0TEedbsfkmX0PofevoLwJ420XxRBGLO4EN65KvZSkeavpj+8PpROo2VCFjVnszDl2BZc/wCsPeorS0a6kPXYPvN7V0lvCkjCJxmNRl93T6e9SmxTyv3Hybjuway3epp6GfFHHEm1QAq1fjgdESVhySCF9aiezkDjzBsTcoY+me9a00bR3MHy7mCgD0I9frWiRncX7MrMJoyAkgO4Ht7Vct49oycAY49hTcoqHcVVVBZiTgD3PtXmvjrxwmpOdG0W62QkfvpgP9f/ALKH+7/Oq2JbNPxX4oS8lfTdPlLW4OJZFbG8jsD6fzrMtrySJNsUrEf72a5zT2t2jDI+4g/dbjPqPrW2be4QK1jOFRhkh1B5+tQ2Fz5Kl61ERW5440O48N+KtQ0a5yTBKfLfGA6HlWH1GKw6oBhFIKccU2gQ7NOBphpfxpDJFbBzUgGAOevpUIx6VInUZ6UATDawLZxjp71KrfIWLAN06dqrg+1PiOAWz19qQ0Wtw27EjjU5+96VMroJdqsAhxnaOelV41Y46YznFXoYSzL90H+VQ2aRiWLVVEByPLAOVUjk/WtixfbIDjFVI4ANrEcmrkMbAhia55u52UoNHVaTPkYyT9a6CzlXejN26Vxmm3CqevbmtaC/+ZVHHvXDNanqwloddJdv9mlaNsSIpdD7jtVqxmM1lGXBBeNWz6EjINczFebQvOPU+1dHoNwt9pFtcwWzKjL5OD6p8uf0reg3y6nDjIrmTQSglMiElSDnHY9/8apTeI9C02Y6Vq2njLoSs4YkkMMHjp1zxW5OJAp3fKxGR8uea8j+Ks62+u2qKzSM0GSx9NxwPwrZpyWhzUpKMveVzkdGnksdcYQgNiQqM+meK1vGMLf2ikkvBaUOD6hlU/zzWNE/k6tHJjlwrfmK3/Gax3L2N3H99YfLl59Dlf5mqk/eRcF7jRuX0bWnh3T7u3YKEE8bHr99B/8AE1nTLNceAtXmZvMEcSyfQhhW/p1tDqXgybT5JCrMokjI7MKpeHdNuLrwzq2i5VZZ7Z40LZxntWCnbfubzp817dUcT4V8QSQm2txFBI0bFi7xgnbnp9OtekPd2aaX9rkt1CyFWQLGDtJP8I7V5nY+HptPu/LuHXzlyG25wK7Wwmb7F9nn5Tjb7AfrWs1GUtDz6NF0KUnFWkzq7O4juNN8y4Kl1PAIBaPgcH2P6VkavpNvcoSyMq/3gueTyBWrpkMi2C3ZjjghK9U6nI5I9sAZpZozaW0NxCqywyEhiX4TB657qc/nRFtMypp8q53dnn1/oIhulkjQyIP9YOlWhpJdgyqQAMg4/n/jXoNpbQ3axqhjkk6+Xjp349asx6dFIryLgqcAYHK/4iqk7mqODg0yVVQuuDn8vern2URk7mKH+Hbz/kV1E9nDnyn+TJ+8Bkoen4is2KzRHKzksc4bH6Urg1qc5d28iyDIJLHAJ6VSCSRs6spD/dbPeuvlt4zu+Uhc8EjqKytTsxDHISG34+RlIPPvSDYwooIy5WQkhu57VWuYVYblRwynBweP/rVdn3D7yMGHJwKZKrSwL5Ybcxxn19qtXJZXiIUgTHAHUkgjFNa3CO7JI4wcMCAcA96YAfniuFBkTkIT1Hfg1dUBo0AYcjCsBggY6H8atklURNCqyCTdJEfnwOqnoaVnuBI5aTYCAQc4DVJKrSRrjIcDaRnkjtiqDqzTIjuV/hYscY+tMTIUtpLiRpVkQSZJw2Bj2qlHNNED5sZaHJP3enuK1grQuyRSRkju3TFQSkRjy5yrIDnb1APtTuQZtzHHPGedynmsW5he3fDdD0Nb8m3zTHGuP4tg/p60yWCOeIo3OR0pqVh7mAj4OatW9wVPWoby0ltjlhlOzf0NVlbFaNJiUmjbFwG9KR9r1mRTEVOsx9ahwNOe5K64JqvOuPmHUVN5mTzQdrDFNEvUbE24Crdo8kMyzRSPHIh3K6NhlPqCOlVI+OKmR8UmNM9g8B/GO+09YrDxPE+o2YwBcJgTL/vdnx+B+te8eFNe0jxJbC+0e/ivIUUAqpw6H/bXqDXxQZuasaXrWoaTepfaZez2dyh+WSJyp/8Arj2NCQ2ffNpax3CKpXc7dsZz+HrVoWEe0mWBlCqcOrYK49QeMV8ueEf2j9RsIkg8U6UmpBT/AMfFqwikx7r0J9xisH4z/HnUvGFodG8NxXejaTIv+kl5czXGf4SR91PYHnv6VsjFnefFf4jW+o3EmjeHb5nsInK3NwuB5zg/dGD9z+f0rkrK8tpoOSFkHzFSmcf7mP5V4ZBczwf6qRl9hWpY+JNTttoSY4B470nqK57hbTSqQSQ+ecA5JrZsNUuIYyqEup5HPSvGNN8fTRyB7qBXPcrkEn1+tb0fxFsGX54Zc+6jNS43C533xZ8KDxnoS3VmqLrWnqfKP/PaPqUP9D/jXzjPHLDM8M0bRyxsVdGGCpHUGvqDWpLzT7jz4ckjg46MK888c6HpfiRmu0j+xX+P9Yq8P/vDv9az50tzTk7HjpozWlrOiahpcpW5h3R9pU5Q/j2/Gsw1qmmQL1pwpopwoAXpUyjjIqKpI+flx196Q0TRKB257mrCrtXc1RRsAMCllyYzyahmkUCzSS3CwW65Ynk+ldnp8eiaDbw3GqvLc3MpARRyufpXK+HxHBJukXcW4z6Vq+JLnzruCKJQBapgFh1Y8k/yH4VlLex001Zcx2MsUFyGlt4AiEc4HSsu4i8vv1pdA8TRXenrYfZtk6HAdRw49/Sn37hj81clmnY9BNON0VEdg4GelXLa4ZW65rNd/myOas20i7g36U3G5KmdDbTtIyJI2FJ9OQK7Sx8S2Gl2v2Gwty1shPllm2n6nr/k15rNc7UG0/MajF3I38RzW1KCtqcteXMzvdQ8UTyRkIEUdu5rgfFpk1C7t7hxuZQwyfercSXkw3LC598YFQaxDdQ26eYqj5xxuBNbW7GGiOQ1QNDPACfmWMZ/M1NJeyS23lk5weKXxKyS6q7IMLhQAPYYqnEcUpIqLOy8P6r9mskiZv4MfU5rovDmoRxbps4fnmuEtT/oiZ/hJxWrYyERDaTzxXLONztpzsXtQRr7VHud2Vz82B1Nal9aJp2tWluswSWNFS5Y/dVnGcH2HSquixSW10Lp8yIrK3ljuQcgVZFvcahdy3JbfLMzOVK8lieY29B6enFOCszDES923ViandXG6BSYUSMFCzSgep688dPrSaBrd9f6ivnMkVrbqRLEkWY2H17/AE4q5peiRXLSWb+eu5t3kyDDR4H/AI9jJ6Vd0JrXT7q60+5s41hJyrLCFBIB6+ue1bXRx2ZY0V4r3UbhrJbt5YyMhVG3B9eRgfrWzczlL+Xy7ddzNulLPhQD/d96wbFVvNba40m5jW3g2kiFsMgPBJH/AOsVuM9vaa49n5qtHLGJFnmkDbmxgDHQY/rUjEu4/LO9wzMCQc8c+lU7uGNkHlk9OCeucd6tXSzyZV5CX3AsDjntWXOrWt0UZywb5k4596LDuQFn2GPIYcZTuPU1S1FVkj8iZiMtlWTqw/pVq8kYxmSNSj5+bP8AF9KypzJLICFIcdT70rDbKk9t95QXQ845JH1qOCLao86TAzhjjOPerlz9s8xXZdrKQe3Ge/0pm35hK8mRjmr1JM7VLaKaRZI2UtnDZPr71RijnWzO0n5W8s7uSMCtDxzcHRtXjsbfEqfZIZmLjnc6hiOO3IrATXCobNshLHJwSK9iOTYpwUkk7+ZwSx9FSabLMt00CGPYXYHk4OQajnkW4iBYsWB3H/A1E+tWskISSzfcGyGD549DSTX8F2be1tYJwxypRV3NIx6AAdfpWcsrxcfsfkVHF0X9obMyxqyJJ5m4/wB3mpImd1I+zzswxk4x/OvVvAXwG17W4Eu9ZvYdFjbnyWTzJwPdei/ic+1eo6R+zz4ZgZWm8Q6vNx2VFx9ODXDySN3JHy1tMgMzQ7UGMn0I7+1JcxqybthMjcqR3r7Ag/Zz+HsmXN3rTMRhj9pQZ/DZQ37NXgDKhrzXDCOqC5QZ/HZkfhT5GLnR8YzBZAY3HJGCrDGfrWJqGnmHMkRJQdVPVa/RXSfhD8ONJtvLtfDVk7d5buMXDsfdnz+latn4E8G2isqeGdCIbr/xL4/8KqMXEXNc/MYH3FSBsfxCv0pl+Gfw3kYlvAfhwknJ/wBATk/lRD8NPhvC26PwJ4dB/wCvFP8ACtLoVz81/MH94fnSrL/tV93fE5Ph9oEw0+w8B+G5roDLM+nx4U+g4/OuY0Lw74PvhBNqHw/0Dyrvd5U8FihGV6gqDxj865ZYmCbNeRq1+p8eLIM53CpxuMXmbW2f3tvH519wL4F0DS0jvNL+H/hRrgkbfNsOCfbJ4/Kug0vxRarpl1pur+DtMew2+VNDaxqo+bgqY2H9aFiIMpwlHRn59O1VZrgDheTX0N4v+A/h+8168tfDXii50WXzWxY6xZnZF32ebGTwPUj8a818X/BH4l+GQZrjw3NqNl1W90xhdQsPXKcj8QK2jKMtmZNs85dmY5JyaStiLw3rTAs2l3yqOv8AoznH6V0mk/DPxneRJPa+FNYkjb7sj2zIp/FsCrIOGjjZ/uqTViO0kYelex+FPgP4+1qbZLpsGlQjrJdzLk/RVJJr0vSv2Up3Vf7Q8VyREjnytOyB+Jf+lAz5YS029Vp/2celfaehfsr+DLRD/amranqjHphhbhfwAJP50/Wf2U/A93MsmmazrmmJj5o8LcAn1BIyKVwseLHxBqAhEV1ulUcAnrWfc3ayncAQaZcX1rKRhtp96pTyQnkTxj8a5Fc6LhNKrAq2CD1BHWuc1jw5p92We3/0aUjqv3SfcVsNJFn/AFmfoM1EX3dAceprRXWxDR53qFlcWFyYbhcH+Fh0YeoquDX058Nfhbpfi/wJqd9r0RVrzMGmS/xQFfvSj154+gNfPXifw/qHhzW7jSdSiKSxMdrY+WVM8Op7g4rZbEGUKkTg8ZpAhp6rg0ATRLuII6Vb2grVeLAAqynNQzWI62Q719jXSNptvdD7ZGlzcucfIAuxT/M/jXPwxlnGDjNatsrwr8rsD7Gspo6IOx3enWdhbaQJJreC3JT51VQvTp+Ncjf3G+QhRx6VHbrfXlxHZWyvNLM4RIx1ZicAfnXrGnfBK6sbJb/xVqSxEMu+ztTuYA/3n6fkD9azjS6ms6+lkeRW4lnnSGGN5ZXOERFLMx9AB1r2L4f/AAI8U621vd6/nQNPkwcyrunYeyfw/wDAsfSvf/AHhPwp4W0+GXQdFtrWdkG+cjfM31dufyrppNQ8wMh7qc10xoLdnJKu9kfNnxk+CNn4Q8OXXiLSvENxcw2io0ttcwgMULBcqy+hPcV4mmrLB8tvGqnux5NfYXxZmj1fwre6TIwP2qCSA8/3hwfwIFfCpkkjkaKUFZI2KOD2IODTklfQlNnUPrczctMTz61Ul1R5iI2ckP1JrCMjetN381JZau8mQ55NRxnBFLI3mRiTv3+tRq3NQy4mzaH91trWs0IVRWNpxLDkV0WmIXcDrWEzqhqdFpdq1xbtGACABuHfk4H/AOur6PNA0UlwU3IQrIFwZE6bs9iOM1r+DrPGnEL5TSyls5PoPukD17e9WLrSWuItkzZ2nMb4OSO+fywaUdjCrqyheQWhkt/JmbyN+4yZPy5GNyjrxzkVVvtQubctDc+TJtBKyfeEq9AR6itNNLJtVf7PcCAPtdiSfLb6HtTLnQzDK1rMxW0mk/dsc5t5D6eoPvVxsYSuReF7mGU3K2sioJlDyqf4ccA+46A47Yq1PbwWty0d8sdxbzjA43bTnJH51j2ejyW3iIxZMM6RllaYEMGB9Petpb1LxRZyQxBpG46AMR356Gra7Epla0W4eUWrRuDHlYyeRIg6MPU9KWfT3kXzFm80Mc7h2PuOtTCWVIGVN++OXerqf9S46HPp6+tTPdTX1yJlBtLkYE8RT5WOOH/Gp6FXMSa2uFIkCAyQ+ozuxUdxAJEMyr5cW7kAcoTzjHpn/CuieKBdrRziR/4VxkgjqKqG2RLsShSkZ6KejA9VNTexVrmDJaKQGbeOdj8cr7e4qqbcQ+ZGqhh93BOQvvXT6pEsNu00PzCX5QzHO0eh965qFpZLgwOysWkChh3ye/rVwTbJbscl8S3WTxfeqv8AyyEUP/fEaqf1Fcztra8TzfafEWpXGeJLqQj6bjiswrX6lChywS8j4udTmm2X/CXhnV/FWtxaPolqbi7lBbBYKqKOrMx4AHrX0T8KPhpZ+Er/AMppLbUfEW3dNdqMxWSHtHn+I/3uvYVgfssrBY6J4m1byw9x8kQ452BGbA+px+Vdz8P76W6tLvypB58+ZXfPIGSq/rmvkc6x8/auhHRdT3Mvw0eRVZbnpOii3jRo7ckxoxBcnl27k/jV65uPIQPuBXvXnviK6uNP0e0WCRkC3EYYqeoBrpL2+U2qw7sndXgynbQ9LlvqdTp18WUHcea0f7QCEbixB9Oa5XR5clQ2AM0/Wr99LvFhl5SUbkJFJz5VqSo3OpivI7iLzImcDJB3oVOR7GmtNg9a5vT9WWRfvDHpmr63AdQVbNUp3BxsaguDuzUep6gtlptxetjEMZfn1xx+tVEb5sZrnfijem08GXUm4jcyqfp1/pUVZuMGzSlBSmkzxxrq71XxLLqctit7bCbyJGlLCJWcnBLKQVOckHNelva6laCa+b7KbKOMNc5nBe0njHykEABgRgepzzXDfC+wvG0+e/jiMhuXEa+ZcxrBIoPzrIhIJ9j2PSuw8ZW723gGNbVGtYp7xS+587l2kgE+gPT6Zrzal0lFGtNe1qNsZD8VdbupHiCWVvEcbCq5/Ak/zq5e+JLqYLcT2tldAjayvArA/QjnH415nFpt1MQtsrSsxwBEhbqe+K9O8O+BJorbdqGpusroCyKmQrY5zzziolvdHZONKmveQW+q6ZdXTKulvC8uHbyrhlcMAc4V1PI56dRSaHLZR3ZuPDeuC0l2sBa7xbu7dshsxuBz0wa6Wx8FW6bJYL55nVcqG+Qhh0+YdvasDXvA+rXMrbbCxK7vlcvh8eh9aIVWmYONKWzNe08Y3oDQ61osdxMi73a2YJKoHXKHuP5V00Gv+GbqwLXF2gRB86zqRInqGXrXmml2ms2wmW+ii1GLTomwsd2vnwjIztZTuA9iCPaqup2EM2ii7Sb7XYyyBH1J932qxbP3ZAp6D1HB4+tdkMRJb6nPOmkz01oPCN5Fm11HTwzjdG8c6g/XGasabeXWlgGdhqGnfd8+Eh9n1wa8Vmt/7KukkuGWa2nYxSSp8o3jo444BHOPrXW+Grl/CeqmWHUbe5sGIW8jt1DFR6leA2PUVrHEqVi1QvHmiewxSQTW4miZZYWHBHNOjt1Ybo5OKzbVbWK4WbTZBGs43KhI8uYHkFfrmtVIkkXeu6Mn7yg9DXScx+cr+Xj7oP4VWlZB2H5U77RzytRPNlsrHWCNRq7mJwu0e9aPh7Rr3X9cs9HsVLS3MoQEDOB3b6AZP4VnPccFep7+1fQfwF8KLoPheXxZqMeNQvo8Wwb/AJZQ9vxbr9MVcVdiOxngt9O0qy8OaaGVFjW0iI4IUD52+pwfzrwL9rO6hm8V6foEcKL/AGdpyyIwXBYuxyM+mFr3bw3KbzxW7swb7PblsHsXb/61eeftHeA7jxFNB4g0mMyajYAxyRDrNCTnA/2lOSPXJqnLUOXQ+VelOFLcoY53jYEMrEEHgimrmqEiWKrUfWq0amrUSnuKllpl20HzDNa8cavGDgj6Vl2oGfu1sWxXYq4rKRvE9G/Z30iG9+IMV1cQpJDYQvcEMM/N91T+Zz+FfQni3RZ9VsYhp7Ar5i+chPJQHPHvXi37O5NtLq11GVZ8Ro0Z+8ycklfcccV7rp17krJC2Uaumik42Zz1W1LQspdpFZqqsMxgAr3FZGp6tLFC/lt8zd/StK8gNwJZFUCbB6D731rkbve+d1aSjYyTMjV7iWcqhYkhgSa+Yvi/pL6P45u2VNtveHz4j2JP3h+f86+nZ41WN5W+8x+UV8w/GXxHDr3i9o7NxJaWCmBHHR2z87D2zx+FYWdzW5yok3CjdUCHniuq8L+DtS1hhNOGsrMY3SyLyf8AdXuf0qJNR3KV3sY9kC8cy+ihqjXk16zrPhXS9K8E38NjDumULKZ25dgDzk+nPSvKAP3nPrWcZqaujTlaNXTGwRmut0MBpV2+tcfadQBXSeHrhoLpSc4zWVRaHVRetmez+HnjtYrVmAEcgVPu9G7En36exxXSWrxiYxFVTYxkyw5yRycfoa4vTry3l0KMTRjaQRvyemf51p6bqQusxzSAXkIUMehfP3W9gw/XNZaiaVzpQDau52o6yD5w3dR1/EVk6vDhhavGF+U+VKRlWjPP44rShvE8tEeTOFGDsPXPDfh0IpkyxXFoLdkfEW6SJWJ3Kw5KjPbuKFuQ7HG+INGuJhHfxzsbuAjegGcjqrD69KyNZ0i8wuoQsmyUhigGAhr0N2XbDIsTeUQFKsc8d/y7VkXwWKW4h5Yq4O1SCF759wRzXRGoznlFHL6JHMrM0sy8grJHIDk49u9Wrby5IH8nzBMvMRLZDJ/c/wAPSpYiYLp4WRXhLZBxjHuDT47eLadzFYy/3wT8p98U7omxiw6hG7RoGUMZOXYYZSemP/r1euLyV5lijKtPsIJ/gOOe/es3WoDDL57OiSEqQE5870ZPf1qw8NzPbo1y8UexMJGFwAPfHU1oqfNqRz2Gi5WCGUR4CT8SoTnkc5HpWPpUEq6gZGiJg3h8E++c47VYu5io2Fh+FUXuHB4JwDii3I7o1jHn3OM1Wxvbe4dpoHbc5y0Y3DJPtVmz8P300QlkCQqecO3zY+ldM10Afuj61SurqRhhTivoHxJi5Q5bJPueZ/YuHUr3dja8HeLZfBllfWdpbQzrdbN5kY/LtDDjHruo8M/E/wDsHVBN9jVLZ3PnqjEgqTngfn+dcPemRmbcc5rHvEdlK14U3KcuaT1PQUYxVkj6u13xHpeq6FBNZXSTQyuksTqeCtdHYpLcXDy/8swx5PSvjTw94lvtE3WxmkNqxztHOw+oB7e1fWHw212PxN4TtdRhl8xDGqnHALgYbPvnNZuDvdiv0O60eQx3ipkMCa0/inZn+zrC6XjC4Jrm9FuAmoJE3TPSu4+IMRl8DiRct5ZUg+1TL3oMW0keVWlzNExO+ul0XUJnXaxGMcGuPdvmrd0BzgBecVhTdjSa0NzVPGGi6HFGdTvNm+QxgIu9gQMnIHTiuR8ceMtP8UaAdN0y0ucM2/zZdqggqQOMk968k8eaXLoPjW9T52huWNzCzclgxyRn2OR+FdN4Mit5IXkkPmbSACJNihSu7nucnj2qa9ZqLNacYQXPIPDSxaLqySXkMN0rKYtrNt2E9HHuDj9a9Xh3a58ObuxKmS4tDuRVHJwdwx+GRXketopvJzF5LgOGxExIGQOAevrXonww8QvLqafaNmZyIJtq7RvUcN9T/wCzVxubk1Jl1YKHLUgtDM8C+IG0WS/SDTvNvXhX7OkjHG0Md+7HPpx9K9U8O30uraXHczwRW87DLwpMJMDseOma8S8b6ZqFh4quVjmlhlSQtFcMcFkb0A6gjg/Sun8F/ETw/olqljNoM8F0yjzJbQiUSt684I+lbxim9BYiDfvJbnpDXNzpjhhuaIn8jUt7djX9La2g1KTT7xDuSWPpuHTcO4rJtvHnhO+g+e7lgJA3rPbspXI78YrmNf8AEXhqyllurPWFTa21kEb5JxnIGOR71Lg09jnUX2O+0jwbaaVqJ1u3GbqWLa4jP7tcgb8DuCfWuB8Vaha+G/GMkdlbSbJ4R9pt3UtDKrZypHpxx6VjWfxVs31S0a38ZpYiE4NvcwssbA9ScgZ/Gtrx9c6H40miu/DeqWU+owIA6xzgCdOvy99wOePQ1XS6N6MbytJ6MqX+nxiL7LYO1xoupoTp0r/et5l/5YtnuD0z2rQ8KXUOraQls1i7XUcfktJHAHKAZHTgg++T0rB+G1zcSX2reH9YG2zntvtSZYHyJkbaJAex6flU+muTfR6ta3QjjvcrK0LBglwAcj6MRn86Wi2NKXuScGd98Nbie603U/C9xMUvbAl7Vh9+NW4O36Nn867rRtSW/ikbiCWNykiN6jjI9e4z7V5Ek0nhfxRpmsFtiKsaX6rnCrICSCD7YP8AwGu88WaZetdpcaXaz3aTZZgs7KqdMYww68mvRoT5o2OXExtO66nwOseetNmIQgL1qRSVVmbt09zVC5kcIxJO496SIZLA5m1e1s40BE0yx8ck5IFfYPiaSK10aC1iXbHGioqjoABgV8pfCCzW++IOlNcYKJcBgD3I5/pX1Lre24tMtk8HgVonukVKm1FSfUyfhxMZtZ1dz1CRY+gJ/wAa6HXl/wCW0ak+tcn4XWbTdXkaJSyyqVceo611kV/ayLt8xWU8FHOCPaoa0sxxfVHmPi34Z+EvFk73F7avZX0nW6tSEYn1YdG/EZrzfxF+zz4rs1a48P3lprUA5EefKmx9D8p/Ovpf+zNOnPmRrdwH1A3LWpp1n5LAR3SyAHnIwadNSWjIm49D4NvtD1TR75rLWNOubC4XgxzxlD+Gev4Ui24yMqfwr9BNT0XRteszZa5plpfwEH5Z4w2PoTyPwryvxf8As46He7rjwrqcmmSHn7PcZliP0P3h+taOD6CjJdT5ahg28gVft0bH3TXd+LvhX428Lq0l5o0l1bL/AMvFn++THvjkfiK4gysr7Ap3DggjkVlJNbnTFp7HefC7xRHoM01o7Rv57iRopOAcDAII5Vq9r8M+INNv7tfss3kySfet5WGS3qh6HPpwa+Yha+ZbeYyZkjbeuDgkdxmtmC9u7W0guY7lp7KXmKbHIP8Adb+6wPFbU27aGNRa6n12G2BJOR9a5rxPbpbXbvwsUg3g9h61zHw2uPFlv4H1PXNTsdSvYcR/YLZiBLKATuKbyOMEcnrisr9oe51HVPgmL+JbrS54ruNLiEyLuaJsgqSpIxnb3rpb0uc2zPKPjV8U4ZfO8PeGrgv1S5vIzwB3RD392/AV41ZWc9w2I4yFHUnit+z0uxW3YSRyG4yNjA/IB71ftrdIpA6qy7hgiuOVQ1UWS+D9KjhuhKbVZ3U43SHhfQ+31r05Ib9PsiosYRjvkXdnaMdFrhrOB45WkhyHK7dxHGK37W+1T+zkuGRJhBJh9vUjjjHXt2rlqe8zphodTII57W6tBIxje3aM7l65XByPY14NPGY7hkYYIOK9hv8AWt0amzUxSyrlVY7mU+4FeXeJ4Xh1q4WVdrl9zD3PP9aqkrIJPUWzTpW9Yxcq3SsHTXyAOtdLZKZAMGiRtTZ6V4IbzdAVXUMEmbHHPQZFXrqMQzQ6jDGx8qMidMfM8J+8Pqp+b8DWR4InWPR7mJtvyzg89RuXGf0rSlurj7UQcCMqQGPHFZ2FOWp11nHE6lkmSQoA8fOPMDDnB9x+oqwVhEhjUojogMLN39AfcVy/g6+ga3k0mY8+WxtGUZ+QnDIT6qcH6YNdFHdPJFHDI0PnnMZXI2u4Gfw3DvQ0zO6ZHqESxxiTbGsTnZjnCyen19PrWTqMFxbQo3yP5XzDcvJUno3rg8VqXIjmt5re5JVGUHDHO0qeH+ueDWRrF1ccwlQ5jUrJztBAPBz15HBpxRMmU7wxeVHt/wBVMvynbgr7Z/OsS61NLCzkvlH7kHYyuMbz2+vNT3MrM32cSfLLl42PChx1jyeO3+c15v4r1j7ZqTpCW+zo3yqTwW7sBW0IXZnKR2Okzy6hINUuggJyIo1HCgego12Vo1+d2343EE44+naud8P6g0dmWDfKvDYGePb9adqkytLhifM/jO7dn0/z0rtslGyOdO7Ce7Zlz05x71AZjsCEsDnvWZLc+WzEj5icg7s8VQu9UYEqGyB3rBq5upWN7zUQB7iRY4wRudhwBnGakMdvJKIUvLcSH7oZwu8eq56/hXEahrEkkTRMwK9MHnNZEGoXEGY92+EnPlv8y/kaTi+hUZq+p6TeacLc4u5IYSTgeY4XP0rKm0p57l4Laa3nkAPyxSB/5VTg1jR9YtoodWWOCeIbUkZW2FfTg5FdZ4PtPBulytdWV/Al3Kmwk3W5cH0DdKzu0bcilseeatZS2tw0NxEY39D3r6R/ZGnguvh5qelyKyNa6kWWUdMOinBHpkH868b+I/2aLRYPMktXu2n+QwuGO3ByTj8Ktfs/+PZvCPiSezkKtZ6lsV1Y4+cHAIPrgkflWsZXRzVI2Z9e2Wlwz3axecIrjPy/3JB7Hsa667inn8F6hYTA+dFExUEc8c1ydhu2tO8JlgDDzI+jIfVT2NdfFI19pr6et8YZbmEra3gUE5I4yDxuHpWEZJtoUlazPFlww56g810eiR7bVZFXnPNYXiixm0DxS2n3Lhw2AXC4BJGcj867Hw/arJpmFyCR+RFc8VaVjVv3bnG/Fnw//aHhMa0keZtPkzkD/lmxw364P5155osxiksWXcrGFodwQPtKNkYH0I5r6XfSo73wvd6dPgx3EbRE45GRivlDR3Fpf3yNAZJLS4DHkZxko3U9M4p1oaBB80JROt1C5N7JHIqyZWMIJJQAXIJJPAx0OMVJ4NvRFrRjjkK+ccD2kTkH8v5VW1JZf7Fa8uLycskoAjjXKQ5wDkgYB5AqhobiPUIrp1IMMiyMeRx0P6E15qS5WkdsX7ShZdD2nxpo6+LvD1reW5Md5ESrbOpB4ZffnkV4tc6Vq+gawtrPFmeFgcD5gRXqlhrN1pVw7QbHRvvxvna3v7H3qXU4/D3ihQ135mmXw4SZWHPoMkYP41VPFJrzOejVWz2OQjv47izZprKeFxj5lG4VVW701t6vJIHAx/qzz9a7S28F6jAuIdeMsbD/AJaRADp7DmnN4B8STOHhntplPO7Kj+mR+VWkn0O+GJi1qzx/xJpNq8k9xaxXEz7c4EZHFc5YeINQ0W4V4bZ2IIILjG0+nNfStl8Pb66dotTv2gQfdMTBif0FR6j8IdAitnuJoZ9WuhjyhMwC5z6dPzzWkE7bGNTEQT916nP/AAV1ltd8SSf2lobQPcWxhZxyhBIO7ng5x2rO1fQbvQE1a1s/NiEvnyrAR9xs71wPw/WrNloHiXwxqV/eatdxQaf5gFpHbkeVEoH3snlc+lXLn4peF7tm0vWo7try0OFvI0UqcdQxzyKlxk2rdDlm3J8yLvhnUrTxR4LEN9I4v5MKGH3JCqkjOO+MjpxXp/wy1Ka/8KQQSlmurEm1nDdcr90/iuK8e0m1l0C6nitLa2ufJcSxiRiN8TDhozkZyrCtKTxncaHfTXGmhbQXgUyxNk4ZRj6557100qijI3rUnUjofK4fLe1ZmpzITgdB+tV55JHkbEjY+tV3Y5BY9K7VE8653PwiK2/jfQlbh5rnGPqpr6fCBgY2AII4zXyx8Hlub/4naKQdxSYyH2VVJNfVdwNqJN2B+b6U4R5VqdNWoqllHZKxBpViI7zcxzmqviHTLeYtLAxSQdh3rRR2juI3XlT1NQav8s26NuG6iqqpNGFNtM5Bby9sZNi3MsZ7Yc11fhHxIxnaLUZnZMfKTySaxtV06O5iM0PDgdKx7LckhVsg1ye9Sd1sdF41FZnuNpIkyB0ZSOoq1FKWOyKMyN/sL/XpXnPhLV5EuYbO4cmIsK9Q85xEFgVIkx1xzXo0pqcbnFODg7CRLdbxuaNF7j7xrn9f8KeDdddm1jw/pl25484RAP8A99DB/Wlu72S91IaZaOzOT+8kY9B3Arpytjp2niF5Y4gBxvPP1rRST9BWaPMG+Bvw9uJS9sl/bA/wJdEj8M5rd8GfCfwV4R8xrDTWuZJJPM3XknmhW9VU8D8q6cOkq74QzL2OzGfpU0U8qDaynHvzWseRapEScno2YfjyKRvCuotEzxuluzRlODuAyAPx4rx74uSQzfCPVWdd8WLeYqPTzF/xr2fxVLKdMmc4ESru4/rXgXx8ZdP0C7gSS7MN7bRLaxKQIIwHAfOOWbp1zjPFTiPhuOguaXKeGeXp51APIs0VvkAqhBYjGPpmtCew8uITRYWB2wu9gWX03Y6Gs6zklhhDQ4MuMK+3JHtk96mthcSJHBcSbVBL5d/lHHp0/GvHcme0sLCPxM0LZogCkhycZwGxk1esPtjSv9lQQCdCkm0Z+XIwcH0rMg02Zl8zaSFOWOelXfLvY4yArhTkrg8HHWlcHRp/zHQ3MaW0MMMsrMxIzLsHP5du9eb/ABBWNtZ8yIcMi5PqRxXVhrqaMbixbn73XiuW8Yx4Fu20glTyRjPNXSWpnVhBR0epi6W370V2GlHoK4uxbbNzXU6TJhxjjPSqmiKbO68ItEupvDIu6OaMqTtB2nsf1ravZIsfZ5+HifZKo7e/0Ncro1wYdQjbyw4YFcH3HFa8txb3bRxyRujsQjBjyDnANSo3Jqu0i1eqbfTo5LFdlzBL5iMDyfb8Rkfl6VtaZfR3UC3M0ipBcRHafQccD0KHn6H2qrpcqwR/vERjE21x3yPT/Pesi0aaO9ayfEUFw5mgO35UmHJX6Ec4/wB6kZs6ic6gkvnmRpQWKs2QVX3I/ukdevWmapny5g2ZLpUOwjK7l4O33xiq76gqSRRqsaNChLQfeBXug9xVTU9WtRNG8chZAw8pgvJB6c/oR/jVxIZw/i3Up9L0cqJjMl2xEbNwVYdSPQ+v1rzp7osxPRs10nxcuX/t+3iJ+7BvKgcZLHn8QBXCNMy55rojsZPc7bR9Yt7eKNZGJUA52nGc+tR3epi4mZyiqD0UHp7Vxf2nmrFpctuxzjNVKWgRVmdG0hYkdOOKydRhccrkA1ahnSRSXIzxkVMm1xIrJgD+VRc0sc3PHJx6UgtWkHHWt2aFWG3jHJ4HbNRQxBLgHqPei4rGfbaReSMAF746Vsw+HJFg8x27dMV1GgSxLGpeNeT0HWt/UIbZ9Pfy1VRtOKlyNYwR47qEC285VSTUNpM1vdw3SgF4ZFkUHpkHIq7rCn7W6t1BrPdeDVpmMkffnwH8feHfHVsz2UwEsiD7VaORvhfuCO4z0PQ12WqWZ0y8ksJGItZ/mik/uMOjf41+b/hTxBrHhXXrbXNCvJLS9t23I6nhh3Vh3U9xX6F/Drxpa/FH4WW2uiKOHUoYg1xEjZ2uB82PY81jUhoCZk/Ee2GraAmuMgN3ZMILkdc8/K38xV/wO/nacG7HB/MZqrbXCSJeabPzFewMn0bqD+dSfC0n7K0D5yvH4g4rmhLmmmaSVonZ3OLfTJGPGPmr5N1qxSz+JGo2Mu7ZPcSL35D/ADL098V9U+KJhDp8cbcGU8fgK+cPjhp7JqNlrkYA3YimKj+JTlSfwyPwrSt2Hh3Zmfb7PsMy3Um9J4lX57ltwfHOE7ncB+VR6OENidwCO8ZRhg8Hpj25xVdpLkTSNYsf3pSXzAoVtr84LHoOuMVpMsKyvHburqyCRtr7yGzhsnvzz+NeZP3ZvzOvCvlk4tnTaReNdafE8mN4XY/+8ODS3d/FZuJZWYJnkBC36Csbw3c7b2e0OWVsSL9e/wDT8q9Ivml0nwGt/pSpHM6hrifaGZAerDPXBwOa5lRvUs9jllStNxJPAWtzalCbRLK8ntwMxTmFlC5/hJbGRXUahLPprRvJqQsrUn5myqk/i3T8q+fNT+IHi63ge1XVryUb/wDWKBGR2x8oFZtjfTatuGpN9qLYBeeVpCD+Jr0YU1GO5apSbPp658WeFkiMcWsRPNGuSkO6Yge5UGqFp8TfB7XUWn3OqqjTRmRJXjYIQO2T0b26183fbNS8OXiS2LIsA+8saYyK09ZtrLWNJXUtOk3Tt87gHo3fgcCrU7dDT6omtz2XW/iJpMTNHJo9zcWrg7WZ48N6cE9K+efiVp9vcXN9rWmWvlW1yzN5UalhDn0P59q6vwnqjalBJpdyhV1GEc9cjtVXVTqUSTWckbpGucA8K/tiknqV7FQTsdJY+ModKj8NWGsW8VxAYlgguHXIdSg2A98A8+1bfjjS7jUryGe5mtpp1BVhAwAUcYGMdOeK8o+JltFNo/hWTQxK0IdhDE2WdSq8r74KkV1/gL4jxXenyWWqowNkEjjLRgucrzk4z1FS09yKNR35T5yEkat8xX3+aqeq3dvEo2SBm9BSadZLPKyxL5m378pHyr7D3qDV49NtS0asZ7ojru4SvWS1PPPaf2SdJbUtW1rxDKmUsoVtoOON8nLH/vlf1r6Ijj8y3kiboVNcJ+zHo8ek/BmxmVCkupySXjnHJBO1f/HVFd9G3lOyt0xVSRrDYxNPvFybO4+8pIBp98dyld341h+Ipo475mjbDZ7UkOpmSIKzAmuRVV8LN5U7O6LsM/lsQ3INZ2pQqlx9ojbGT0pzzZO7uakQrIMNyfepcr6CceounytE6zD7wINesaLqH2rSvOPOF6ZryE5hY+hrr/C1/s0yWIOS+CV56cVrh58raJqrmVzQ+Hk5n8Q3G/OQ7E/XNb2swLqXibaciK3A3+59K4DwPeTWmrlgfmLtu/OvRpJo2y8eA8h3OR3NdNFqUNTGorS0LzuQAE4FWLaIzRko2COuec1Shk3KF71dgm8sjbjd6V0WMrjLm2V4mjk2yI4wysOCK8M/aL0Xb4d0+w25t573y7eVj/qpNjMqk+hK7ef7w9K95EbTAtuGe4xVDXPDen67pFzpeqRma1uF2up6g9QwPYg8g9jRummC92Skj4Qsr4WaOI4kkLHAyeA3078VdexjuLCG5EweOQHft/hJ7Guj+OPgFvAPiq3t7a+kuLK6j86CR1G9MNgg46kcc+9cZHeSW8u9ShilHzJnADdOleZKFnY7nWc9zb0n7PCi2zMRHGCBnjd9at2827O5UVSGwvYE8/hWLbRsJzGQANu5lJ5xjqKs2NwrWySK6PuJ4zypHFQ0TzGlb3YJ85oBGwxgHoPYVzXxCCtHaSBgS6FsemTXRuvnRgRSgqVycnqPSuS8bAIkC5w2Gz+dVTWomzloP9aK6XSTyvrXMR8Se9dFpBGV5/8A11cjSmzqIZmiMcq53IQw+orYusTulzGMiXhyB365H41iruEIz6Vr2MtutntkJDOgZdnJJx0PpzmoTsOtG9izaXc0rHzcq0uWJ9WB5/ofxq9qfnahp/2eGTZLhWDEgbXU8Ed8+tZm4oVkZQA2SvPUd6lj1CCFtygPz13ZJ9D7Hk0W6mRQsLwujOzbLlG2OrH7sg6A/kR+VS2GoCGadZUVskvErrkLIeSpPaqfiAouqxXMakpffJKp+UFwPlIPbPA+oFNieEGX7QyyK2PMIHIOeJAP0PvWi1Rm3qef/EW++2+KLmUljtVEwwxjjOMegzXKSHnOa1fGFxI3iO/MnDecR+A6fpWKTW6Whn1HfSp4GORzg1XHtUsbYP1pMpGrDJlfl9eRWpE/mKVJAGAorn4pNrAZwe1aFpMVbPXkGpLTL1wrByS3bCn6dqjKvG21utSQSRyHb6dQT3q41ssgOWBGfvVI0LZ3flDO/Bzwe1bljf7ozG7bt3TPUCudmi8uPodvvUlpK0b43UFJ2KniCzzOZFXB71z8vXbXW37B+DgnGcCua1CMLKStNESKJFfSv7FOrLBrlvp8l6YlmFzatDv4kJXeuR/31j6V81E16Z+y7GP+FxWV7v2tZW01wg/vHbt/9mpVPhbIjufU2qSmKUsp5ikzn2zg1t/DOUPdSspyDI2MfU5ri9YuwEuRv7HP1Nb3wivrW1USXtwsSlHZS/AYjk8/SvOo/GjqqL3DpPiTe+VNaRqeY8k8+tcF4i0oeIPDOo2IBaZk8yHHXzF5H59PxrX8cajFfawzQzLLEVDRupyrAjgimeHLjZubqVNbzleRjFWR4Y6fbtNs5ZZvJjsmMEhOfmGCV3L+lbFjdCfREIWXyrU/JNMypvUjBRV78c/h3p/xI05tG8RXtlFujt7zbcxqPuhid2fwIYVj2mrXMM8s+YYk8sOpCbiMdcZyPXtXHXg3a3Q6lGUpKUTXHmRajBceYwj3Lkr/AHc8nA68Zr2bwlcaYkIs2mkubG7kaAGZAFd9meB2BGRz3FeHRTXU9lH/AGfbvNErAu4XO0eh/Ku0k8TWlydOUSOko8yS44CgzMVAIA7BVx+NJx92/VE4qSU0U/iX4MbRLstB5sljO58psfdz1Vj6+lcxYaBfeY0On28slwQ0gXePmAwSfbjmvcrHU9P8RQ3egz3aXMEtuvk3EgCOzkdAvcg4wa5X4d6e1t4xit182QRxTI5bPy8Y59KiNR2aKjVfJzdin4T8L6n4gtxZXNva27Z++7gnHpxRB4D1jw/rJtmvbVoGzvXa2CD0FYWreO9Q0rxPerp1pFHHbXTxpvyS204J4PQkGuu1vxVqPi/w5aXVnIttdK+JRD976c/T9aylOUVqQ8TK+4/X/AWj+GLGzvxrDLLO2I/3mN5PJUZ9B+NP8c+EtPuvBi69pc0s92jATLKR8q47Aehx9a4b4qa+15ZQ/a9RDy2KgeRtwrISFJXB+9nk+30rR+EfjzTdWtT4a1K7+SVCS8jYJCnIGT/niulOVuZoiNaT0ucn8VJbDTP7O0CR0b+z9Pa4UuMGSZiMAY6Z+Y/jXm1xqLrq97JChiWRlbZF0XKjjmvQ7nwve+MvHN3rl8htdMab92rH5njXgAegIH61wnj3w/qVp4huZ9PRJ7S4kYx+UMbAD0IP1611UYpoh3izkdY1y3j0+Oz0v5ABtLgYHviufsrea+vYLK2VmluJVjQDklmOB/OodvygcjjvXof7O+htrHxY0cFN0Fm5vJTjgCMZX/x7bXppJHNuz7T0bTYdG8OWGk26hYrK1jgXH+yoGazNQmKiR8YwDXSyrujx6iuf1y3EdnO2edhrOrsdFPc8+1GVZZWfOSTVLcynI4omf5jzUZbNeWzvLC3TZ+YmrMV4QQc1mZ5o3EHg0XIaNo3Ideevar+lah9mDAHkjFcwsjL1Oaswy8jLcVpGTRnKJ1ujOI7ky8Dca66zvtij5sntXAWFwBwCM49a3dJaRpNzvkema7KMtDnqRO/sJTIAx4PtWvborD1rmrGYKoxxitO3uZCw2kiu+LOVo6C3xGwI/GpyEZ/lOFrE+2SxLtCl3PTFT2819IB5jRxp6YyabC5y3jr4eeHvHOpQ3OvJPPFbxNHbBJChVmOWYEdeg68cV4p8Q/gXceFreXXtDll1ywtkLyWsiATIP73HDgDtwa+n41VQW5Jx1NE7iK3LsMjIBB96ydNPcpSa2Pie4W01TT4tUgEcAMYjeLHKnpiuQtMxzGPeQVPzALgY9K9/8dfB/XIPEuq33hq3s5dJv2EiWol2PE/U4B4xnPfpXmOuaLrXhuYf29oEkEJBSMyx/JuP8W4cGuKVOUeh0RkmYkqRNbt5khB4KEEZzXL+LWT7RHGOixjk9zk1urGskrbSZEAO4rx9K5TxFIzajIp6LhR+FEFqDsZi/fH1rd0j+HtzXP7vnrc0dskU5I0hudezf6MGPpS6ffRJa7GZRLGxxk8kVFK4NpisnP7wyZyuQGz6VmlqaVfhN/ULhprANG4V423Kf51X0KRt0iu29ccg/wB0+n0NIkewDJAjYAEjkY7Y9agmVra4OzcoGcHGNynqKuO1jmZq61CuowLaB95H3CG4X/PNVNClVraeCSRDeWshikTHL5Gf/HgPzzS28gt5to+cAbgckExn/A1R1MR21z/aFuzNLGPLuT1EkechhjuvX86fkSee+OIfJ8SXJyWWTbIpPXBHGfesPdXX/Ee0ANtfJhgw2sw79wa46t1sZkgPNSK3p1qAU5eKGNFuNjuBq7bt16cCsxGxVqFyCO9SWjQhdlcMBk5rXt7h93Xk8kHmsaF8jpV23bawbJ4OahlI0J5eCG4OenpWeZGSQYX3xnoKsvtzt5J64qpcLznHQUDbJ1nDFjIThQMADqc1kapKJJWk6biTgdqJpyM8kVRdy53ZqlEzlITY5AKqcHv2r2f9nbQrzRfFd9qmqJCkf9nkRusobGWUnp04FeNB3K7c8V6H4O8Q/ZNEMU053ttiYgnJUHgfTmprJuDQU/iR7HqesLcNNIpIV2yB7dq9T+Gn2VfBEsl1DHL8uBvUHAKkHGfUZFfO9tfedbhlJ2kDGa908OzeR4Uht1OMoCT68V58fdZ11NY2Mq+mQ3rMiJHEuEjRRhVUDAAH0rT0KQ7gOgZhWHOdtxsUbj6Vu6Uu0q4GQCKSepDWhqeJ/C+j+IXtrjUI5DJbjAKPt3DOdp9v8ax9b8H+GHsDCuj2yIoxlAQx/Ec12LrttmHrWNeEtAVJ4/nW0tjOLfcq+EZbOxU6d9kgW1c/6sIAv5U34jfCIatZjWPCbbZgNz2xbr/umsi9laEh1BHNdv4A8WiMpazyHGMfMaqnTU9GE5NLyPnWyk1nw54ktxqcd1Yvb3CM/wApzgHnFe6eJ/GfhXwrptzdae0d1qN8+9kjcMy55JY/wgZ4HrXo+t+H9M19EuWtLa5yORIoPBrBl+GfhFUZv+EftlkPU89fzpywXNJMz54pWPja+8SPLql79rF2ulvctMEgRdxbJKgsenWu4+G+u2+rzNpEKwxPPbyPapE7GaOVRzvbjduXIwPqMV7B4k+H9vGGtl0W2ns2bKoIhwTXPeHvCvhn4d6yPF19pq2UUKsoeaXABYY+Ve59hWrw6tsRpfQ8+8cXMXg7wy22wtEurpjHbI8AYkj7zHPJA/mRXEeA9VXUvEMEE/h+zu7piXDxHyvujPK9O1S/GvxcvjXxdLqUELW9hCvk2cTdVQclj7scn8h2rE8Aa5pmg6rPe6hBezFofLj+zOFK5PJOfYUuRWsbXsez3WvGQmCZJ7JmGCkiYyPQEdqx9R0GPX44mttUt4fILBgwPfHoR6VR0v4heFDmO4l1ry+0dxCkqj6HORWt/wAJH4FuQJItcFoO6lHjJ/DFTt0EfMKN9R9K+h/2Y/7P0Pw9d65N811fTmIHH3Yo+34sSfwFfOldf4F8a3vhyJrNolubF33mMnDKT1Kn/Guud7aGdJpS94+27LxTZT2ytG4PHr0qDVLpbyxk2ODkV4xoGpR6lpsWp6XM720q5GRgg9wR6g1t2mu3UI2MxI6GuOVd6pnfGkt0SXUbxyEN61BuIqSS8W4O7oTUJYHoc1yGw7dRTM0u6mS2KW9alSXaap4b7SW52kVKpqkSzZ0+X5geDXT6XMFAZs4ri7WQI45rpLCdWKjOQa6acrGE0dvpN/CzBGf2zXV2sKrAJYmDM3auDt9KzEswZgTzkHpVq31DUrZvkMh28bTyMV2QqdzmlE7dGlXjyQD3PrViJ2X7x/Cuas9au5FAkjx71qW8zSHkk1upIysbCTBjtXp3qDVJt721ipO+Z97D0Vf/AK+KRXEMPmSAgenc1FZArcyahecSuAqL/dX0FS5XZSXUt3i75I4lHK/MT6VBq2mWGp6fLY6haxXNrONkkci5VhV2P96N+0op9epoJ8x/RV6CmxHgfjL4B28QmuvB928chGRZ3L5U+yv2/HP1r5X8UadqWla/eafq1nPZXaSHdFMhU4z1Geo96/SKcY2N2Jwa4r4qeAfD/jnR5LHV7WMXGwi1vAuJLeQ/dYN125xkdDWXIuhakz8/NvzVs6OPmHrxWr44+Hfi3wZcyrrWmObeJ9rXcPzw+2SPu598VnaKP3i/gTXPI6aZ0Vzu+yjPpWTJJIrlEGeM8mti+OICPasWQN80i87Bkj8azW5pV+E07Cf/AEfygy7R/qz/AHc9qu3TLPbgGQ70Axx09qxYfLDlPMKk4ZCB1FWkjRrvypZmTODkevpTOdFmFnhHmKocRN0PUoeoqxsQPJHCMJtyof8AiHp/OqkrJD824jGFz7H+lT3SNJEscMoDQ/MFHUr7UXJMm8t4brT7nRbhWPyZt2xnC4+U/gePpivMJY5IZXikUq6MVYHsRXqXiBHj03zrGR5JoVLowPIUjkGvM5I5rgz3H3ipy+ffvW8GS0VxThTBThVkkq8mpUbGKhWpM9KllIuRSGrtvLzjPBrJVzxU8Mhz1qbFXN1XBTPfHWqt3L8hYZyexqKKXPB6VQv7jzHKxt8g7+tCQpMiuH3secj+dQhsGgU5V71aIHoe9ami5edbcfxNkn6Vkrwa09DLfblVTjjrRLYa3PT9LQm8tbNWODIo/XrXvWnsE0pIyTkDFeCeGv3mu2B9QDn3/wAivb0mBhRV9Oa8ue52DGOLzzOoJ6Cun0yP90V9wc1y/lhrpcE5BH0xXX2qKqJgkKR64yamJMjYU7rcAnOO9Zl6vDLnFW4JCVIJ5FU9YkjigMkhIxWzehklqYOoIjZQrk4qtptoTPBJHIFZmC9enNVr3UGmkKp0z2rV0ZPKtDczR/u4AZWY9ABW+ETnPlQq3uxuzrtY8cWvgkxw3CSXU0i7lhVgoA6ZJ7Vkv8b7u4YLa+Fwy92EzP8AoFrkDavq2q/2pfwie7mbcqyfdhTsMewrfVIYo/mxx6DFfUrD4ejBKUbv1PEdepOTs7I0/wDhaepyYL6FCq+oDg/rXhnjvTfEfizV5b/UfESXT7j5Uc4ZFjXPCqACBXrU8lnDDJPJIyBctkOeABXklxr2oPdSvwwZiQrKDxn3FZeyw894W+ZrCpWWzOF1PwP4nTIhs4rr3guEP6Eg1zl74e12wy17pF9AB1ZoG2/njFevQ6/Nn97ZwuO+CVP86vW3iC2B+7dQH/ZfI/pWLwOGfwyaNvrFbqjwfay44Iq1FbvImRnPfFe+i+0e+ULdmynB4xdWit+uP61G3hbwncHzE0vTB6+TcvGv5bsVjLK2/hmili0viiz5W8tvSkG7JwOlXVjbA2qWPQADkmvoj4I/A+O2ih8U+O7chsCSy0t/XqHmH6hPz9K4VqdFjZ8KaDHoPhHS9PKAOtshl/3yMt+pNF3ZL5nB/wDr11HiLAlbpwTWDNJmMA/eHf1FebVXvM9SnorGcyeXikVvelushvWoeaxLZY3c9aUmoUNSCrSM2x5pN3pTT0oQZXNOxJNLuVA2TW94bmj3gzNgfWsuGMTRDK5Heq8m+Fv3ZO0HpVapi0eh7Z4QltryCSOJ8hW6N1PvW6ml27S7sc968V8OapdQyeZaTFGA6V2un+K9SX/Wqr8c8130qiaVzkqQaZ38en2qdVqcLBDjaqj3NcdHr93dL8itk/lV+1S6uAHupjjso4ra9zLY3HuEkf5T5jD8hT4mVJVaQ7j71Rt5FjIRcAelTM298YxjvVrQRqSXC4G3mljbgVSj4HPWpFc/WluBNqD4sx6mVQKW9gW4i8lsgSoyEjqOODVK/nzPZ2wIDtJux7Vb1iYwWRKZ81vljx6kdfwqCkc3bQ23iDwyLq9soLoXEDWt+rJnzFGVOa+NfHvhSXwR49vtDYs9srCazkb/AJaQNyp+o5B9wa+5fCenro+kR2G9pduSWbqSTk14V+2foMMeiaD4nt4wGguWs5cDna43L+AKt/31WcqbcbmsJ2keBTSl0x2qnAQ07RZA3qQMnvTI5fMTGar3W4ncpI2nJrmS1Oio/dHPKVlEZODGcAitdBCyi5bLMoHBNYk2JESdSCej8Y5q3p1xukEbEYYjBPrTkjmiy/dTIzQucbTwNw6U+5mhXy1Zm3KpDr61UkYqGWEq5V+Vbp9Kl8yF5YlbK5Xbhu/salFEGqQSSWEsEUvkyMMgA9QRXBzHyLc2aKPlYtIw6sa7+4yU+YgGMEjPHyVy+vWljblnhkYSFSz5+6wPTFaRlYSjc5RN005VF9T+AoAx2qfT3EKyjaN7jbk9hS3cbRRopXGefwra5nYiFPqKFGZwozzVyaBopApUgYHWgNSIdakQgHmnwr5bkvGHGOh7USfMxYgDJ6DpSuOwssx8sIueepqvjjAqbbleaUJkUXERoBxxUu3vik2kU5VYHPY9qVwsRyDoasaVMIL6J2OEJw30NNIUjFJsUjGM0XCx6/4Lh3XdtcYz5R2sfTuK9UtpPMvPJBwNowc9TXg3w68VQaZfR22psRA4EbSdRjsT9K9tscxSx3EbB42GUdeQwNefVi09Tqi00dJbRb51L8V0KyjKhcY/lWHYlSoYHJNaEZwMGoQNGrHP5cZJPU965DxNqcs1x5Yfj0HcVr3txtjKR/M/t2rD/su5urzzNh2nrmm2xxSLWgWiraG8mXdlsInrUmpHz7qG1mZy5HnSANhVQHhce9YPiLxxpPhXFjL5t1edrWAAlfdj0H86PDXif/hJLJ7trcWsrlowhYEgDkZPqc17mTwXtbs87Ht8h0VpMqq8zZAPIPtWfq3iC1gcwqxkfaTgCqXmSS25aNmZEOHA6LWBqilJQx+YHIxXr1p3mzgpQXKLrOsT3tuIVUpF355Nc5KnzcKa0Qu+P5c/lULB4yN3K9wehqFNWNuUqGMg07y1yDitR5Y5o/8Aj3UHnBU/40lutisZEvmbseneocl1RaXmZrxH+E/hSLDKOuRWl5VuwLLIAR0UnHFPeGPgrOuMemf5UlKI7M2fgt8I7XwrHD4j8TwRXet4D29qfmjs/Qns0n6L9a9MN3PdXp3tlQCzZq1rU/8AAnyjpTDb/ZdGLsMTTjJ9QOwrzGrI7I7nH6jH9okldedx4qg1ipznggcVs6ncW9hFhipkPOK5i+1rDfu1DD2rzKtrnfC5He26xLmTGewrJdhuO3pTrq7kuH3OTmo0GBk1gaMehqUHPSoe9SIa1jExbHk8U61kXzPLY4BphwRTIv8AWiqasKLN2GBoox825T0qOaHdnipLOZWeOKTO0Vr3NirRho/StYQujKUrM5yFpbO4WWNsY6j1r0LwzNpV9ArfKJccqTzXGT2jb9pFVo2ms5xJEzKQe3enCTgwkuZHtdtbRKoMSgDHFaMUYwPQV5rpPjaRbdYZ1wRgZrp7LxHHcELnAYcjPeuuNSL2OdwaOr8lQN3FG5QDyAao2l8Zl2qVHHc1HdK2/d5jE/TirbJsa4fcMjn6U6KTDVRtPM2gg5FSTybEOOtLmCxUtbj7V4syeEiG1c1vXxDXG5xxGflrm7dFt5Hm6sec1oR3DTAM5yOp+lTEbNWCTI68mvBv2wPEES6RpHhhWVnmla8mXuqqCqfmS35V6/q2r2Gj6VdatqVwsFpaRGWVyegH9ewr4m+IHiu58YeLL3XLrK+c+2GMnPlxDhF/L9SampOysaUoXZhQjDfLUxBGeeCOaji+XmpTGZojIqkhelc6eptPSJTH7vKqcr3po3PIUhOQzfLx0NSGIhfN6qrdMVNpsd1HencAbd/mXvgf/Wps50T2e6NCW+UnqD1z3qTCSOVHzN1Vv8KS5iEdwDltrAEHGcHP8qfFwxjVsrnKkVk2aIo3VzdSbmds4BVl9qoXFol2nlrkkDMZ6/hW7LbRp+8ZgVbrng5ptnaYdQE+4u4ODz+FNSBo4tNNjttTiN8r/Zif3hjHI9Ksa5bwSNCtp5jxohG5l568A/hXaroy3kcolYlpG2nYOVB9fWsyHTmimntbttk0TcH+9xw30NU5a3GtrHHaRYm41WG1aVYQ5xvPaui8T6YsF6FE0U/lxKsjRnIJ9a2bTRo5rgeZHFiYblZsDB71ntamK4ZJFBVWw656ik5tyKilytHOC2Zh8oyw7eooNmSuSMHqvv7V0cVoiybsfKOgPcUl1YqsgRAQrLuQ+vtVc5nynLSR7GVTxupBEyE7hxW7NYQllZ13cHafQ1AtqSfLYEn19qrmJsZZXjpTU5Fa4s/4MYcHBHrUElkySHjB9KOZDsUAuOaVE5OOlaEluoTpg01bYqwbGV70cwWKbIc4xXUeEfGniLw1GLe1nWe0PIt7kb0H07r+FYzxKAQozuHBPanxwlh+8yTUuzWo9Uz1TT/jHshXztAPmfxeXc/L+AIzUl78ar8x7bLQoI2/vTzlh+QA/nXmAtcdPSnW6Ry5B7fpWfJHsPmZ283xb8YS4EJsLb3S3z/Mmqd1498a3qFZtbmRSORAoj4/AZrmlh2jArQtLcykKuCemOmaNF0C7ZYs9SYwkSoXkU5VzyeeufUVoad4m1DTpw8Vum1iCVxw2PSqdsmPk2gENwSOh9D7VpbLR4mRoXjT723OTG3fb6itKc3CXNHcmS5lZntGg3kdxvtbWNYZLiIliwyGGNwrC1QQzrHKjoc9R05qz4FdZJNIZXVg6LGXHQ8baq6lZyxSNbyFcxSFScdea9ulipWvuedKgrsqRwhA23IB6+lVZ4mYkcMPStBIUQEeYw+hwapztPHLncJE/wBoc1vDE0pfFEiVKotmQhAuB5ZUd/rSeWhPzfnVkSbgCYxz6Nipo/s7ghmZCPVMj9K0vh5bOxP71bozmjB9vSmICucVqG3tmzieM56dR/MU4aerDKMCPZhR7OHSSHzy6xPYhbfbtahteSo+eT2A/wAak8e3AsbVHOBkbVFaXhe3DT3V6esjbF+gqPxloM2riHYwCIDnJrxqqfI7Hp02uZXPFL+Sa4lZpGLEmq0WnzzcqvHrivSbnwvY6ZCZr2aPA5xnk1x+u69bKDb2Ee1B/EO9eTUpuO56EZ32MSa08jlyMiqTyZPHSmzzySsWZjzTFFQkOUrkisc1PA/zgHpUAWrNso3citYmUiV1Un5TxUYidHEic4PIq4iREZbK/WkbyV+66/nW7jcxUrCwTMkm6VCwJ6jtXYaHdW1xGsHmDcOgPXFclAYiDk1MDDuDRyYYdNp5qoe4KXvHdXWlrInmRAHHase60/blWTjuKzdP8SXWlyBXYyxHqGOTXXafqWm6xbjy5EWQ9VPBFa+7Mz1RyU2mIwJU7ait7e+tWBjO8eldZdaWysSnK9sVnvE0b7WFYSp2NIzuT6Hr01o6i4WQDvxXWweItNlUFrgA+jDFcgsS45FPEKZ+YAVcZSSE4ps7uPxFpYXat1H+JqaK+W7P7nDD1zXAGzWTpHkeuK29Dhmto8KXVT05qlUfUlwR0krKrYZue/tUc97b2lrLcTSRwwRKXkldtqqo6kmqE729raS3l7cx21tEpeWWRsKgHUkmvl744fFS78YNJoOhNJBoMT8t917wju3onov4n2bm2TZIf8dvixJ4xvDouju8WgwSZz0a6cfxsOyjsPx+nl0cxLDacVDBZszjceCNwrSgiiA8tlClxwfSs5FxkTWSzXB8suBx19a04mkQLtUhFG0jPWqtja7J1XK7gcZPTNbt7bIcRq37wKGDkdR6Y/Ws20im2zPtFX7RujjMiH7wIyOvSpZyyMpiUhVJUjHGK2NGjtHnnbUpjCTjbtUAHHX2B46e9WL2G0j1OUW7F7dowTuHfvSchJGNaN50boy7pE+57j0qvEv3rfOyUNmPcM/VeK13tUwstvGNwb5geMr7fhVRbfyLqNiBhHDKazuXYmigTytrqNjjcR7d8U6aPyti23LbAyHGR7itOGOG6jK8DIDxkdV9aX7PJHtjYLsQZUg5PuCPWpTKsVLJxazmZ5tyMSsqYyRkcH+dVfFdpKvlakkLIYFHmY+bdH3z7jr+ddTovhxb+ZVuElgt2cBpAuCSeg966yPwrpNrKIZnlmj8sIJJDhST2/KquQeSzLGI4Wjk3FyJYWA6r0P4Ut3DESb8qTG7FJ9y42nGB+H+FdXaaNptjq0+jlsLGDNp7sMZTdzHjuVJ/FSK1lt7dIQ1z5BtZvldSg4bP+P86G7DWp5fDagyeWqsxXPHXK/X2q0dDllDQKrAgB4mY8Y9M10zW8lvcukKGe4tnPlLwokiPUH6Vm6zcXCQSSxsiLFOBsVhkhh/ShO4NHPTaa8CGR1XPAZSQcHv/jWbcWDfajKshKH7uOAR6V0M0Ls4uAy+XIB74bt+BpLiCO3nyqloWxuPoTVKQnEyVtwzxSRRnBAXmodQh2ny5l2YPLgZxWldO4ulUuzR4AUHtRZRIWeFgCPvKG54ov1CxzrqpDBcsvQHuR61GsbLkGtq6tBBO2zBR+hHaovs8eVYk9earmJsZLRkH7pIq5HD+53gbmAp9xGckLjaOhFPsWKuRj6j196G9A6kcbZAPbPNTfZkZhIuN3t3FPliDSFo8DNLCMMAxxU3HYjdSBlQSw7GrlvwVYcPjuODSbd+AMpIDwMdaaoLZBHNAjTiZpCzbdpPXjoakk8wKoPGOh61DaSEIM/eA5OetSrKV+Xd8tNMZ6N8MrhfskHGBbXGTj0yG4/M11PiS2Ua/NbjCqMc/wB4kZJ/WuD+HxaP7ZAwILbHQZ7DO7+lemeL7Xy9Wlm4/fRRsMHPBQV6FKd4I5Zx9452RIU+QQI+DyzE5NVLiO2ZuY5Fz3R6uyK4+VgcEcNUDr8xVlIIq7gZ7W0YOI7pgfSVMj9M05bW452eTKO+1xmrjwq0fYN2OKbFbTSIvlqDk4x3JouKxUa3kWM74JQccZXpVcPGCRvKkHkEGtdI7qGTy5A8fPGGxg0PJMTyI5Pd0Ump5mh2Ov1PxtPpd5NZQxYjibaD6nvWbc/EnVGQpGevTI6VW8b2ixalM7r9/DAjuDXHyx4OV6V5lStUUmrno04RaWhf1jW9Q1ORmnnYg9s1k4qVOtPwp6dawcm9zW1iEL69KmEfdaVOeKbnBpx1JYuMGnpJsNNT5jVlbbzBheDXTCJjKRbtkjnjyfyzR9ljV/lUY96ZDatEP9ZjmpSJJAEVjj19a6Vsc73InOT5cY57ntT4gsK7jyf61IsSxIeKjdWXLNx7VLQyrMu+TnnvUkLyQurRMUYdCKbHnJdu/wClKCM1m3YaOo07xi1jbH+018yJRkyDqBVk+KvDN+48jUYN7dFZtrfka818Z3oj0swIwzIwU/SvEPiBc7tThgVv9WmTg9z/APqrSLclYlvlZ9gx31rKMRsrD1HSplmiJHzCvknw7rmqx2iNaajdRHb91JSBkdeK7O38UeII0DrqtwwYB1zg8Y57VnKVtDSOup9KWV1ZxkfON/qTTfEvi7RPDOnm71K+RWx8kEZDSyewX+vSvnyfxJ4ouoI/J1S4VG4YIoBH4gZrAlt7m6uDLdXLySsNrM5JYntyaSmEjb+Ivj3W/GdwVdvsmjocrZocg88M5/iP6CuMWyWFixAZDkDFbGm6eq3KrO3yE8EdjU1xZusrspXbvPLDkYNS5iSMeCz82MqWAVB8hx0HvVWaNlUFlxt5Jx2reZreKYRsyluAR2YnkfjxUV3blZGLrhSfT1pKY3ApaRO15uV8R4O7Oeorp/JW3hNyYfmQgOCOCP72fyrOsbdRbusa+XMPuL1DeoxXQRQyahbTJM/lSDDRquMHjofapbKUTAnuImvYV+be2A2eQxPTFblpKgmMc6jeGwMjr2/yaz5tOjW6UFflB3AgZIOP6GteCG3j1NftJaaHBLlG74qW0CRFfRqGEMPzMDkBRxnPP4Voabo8l0YHWzabcNzRtx8vTOPrWzpNl4buIkuBfy2z4OY5cH6DI7Gtie2trd4bm3me6j27GCzDaQc8e3IqCjJfSIozHFPJGkbKW2ovPsCOp/8ArVW1i1sX2xxr5MiEbZzySPoO1Lqqmzu57qON1EuFSNm5C455+tQW/wBnSMR3TOJUk+XHXBB/wobsCVzpNL1NYNOMDzKxQFFKHOPp3qhqGtrNbyNaqzspXeH5wB1z6c1DaT2v2rNq+FfgDqTVOUPY6uzeUfJnBz8wPPce5pcw+UzvFX2idI7uzZhPZyebExPKkdM+xGQfwNU9E1NLhXlvXkMN4C33eAfXA9CDXQT3kIEjMpXaAC4AJZB7fT+dcnqdu2naqsce5bW7PmQtg7ElPJx/vAZx65pp30ZTXVF/WROv2a9jbAXMchY9M8A1ilY4pMTDzEA+YeoJ5raWD7clxF5jDziQB1GfXntVSLT5r6GRWYC4tn8tlHOecf59vpTTsJq5Us8SiTTduxSC8JYckdcD9TUE0WU4PmZbDD/aH+NXJ7eWMND5bLcWzjYM5+XoR+FMbMmZ1H7o/KWA+6ex/A07iMa8hZxvU8j9KrpK6rHMilipw/se4roZ0EUi70wXOyUDnHuKr3enrZSieOQSQSHJaquQ0Zl4HeLz1bdjnaPT1xUSqskW7kE961vsyRXQjZg8UnzRkccelVXtvJvPJziNuVz/ACouFigYYyuFyrdwe1Qyx7AWTll9B1FX7u3eM7/m+UduapmUjcVUsOM0xWCIsyhgo55qRkGNyj03LSGZBFtwVbuKIj5uWU4ZT19aAFkbncW+mO1TmWOUHeyrKOvbcPX61XuRzlB9QRUEcLSEsHwrenVT6U0I0LRWYlkYZHt/Onyf6z+JcdqZaK0JVkyzYwzHpirkmGId9qnHU9D7VN9SrGpp2ovbGJ7d2O3p2K12Fl401GdoLe8SG5hwI0cttYeintXnlvJG7osOSD3H61pkW8igMuQCCMDHPvQpuD0ZXKpLU9STVdNmjUTxSxchevIPpUjvpbTm3F4qsOAHxmvObm9+0WRhuHkA2hd6jBz/AAhv8e9adnLHdWCw3jSNeRL5YCqDvHZs/pito4iXUiVKPQ7KbT3b/UyRP7Bv6GmxQ3NuwkjEkbryMcEEVwoubm2RporieNU4Rlc4PtjtWjp3ijUkVHnkDBSFYMvUHo1bLELqZeyZ0UzXU0rNcs8j/wB5jyab5bt91SfWqI8WeYsge1il8sAkocZGOcVW/wCEw0ZT81vdxk9QACP51XtYvqTyNHU+Kpobu3hkWTMm3Yy9x3Bri2cqxRuoNdM0DyoWUfNtyfbiudvkBJdfxrz63xXOuDshq7W6U1gVNRI2cU8SMPesTa4ol29RU0ElvyWJDfSq/mkjlR7Umc89K0hoRLU1LeS2XO1QTmtGANLxFHz9K5oOVII7dq6TSNagSIIYvm7nNddJpvUwmn0LcWnt96br6VP9njXjbxUV3q8UgBjU1QN1fytuRfl7cV0cyRjys0f7PkklUsuEHIFZeqDEvl/nXQ2V1IbEzTja4Brkddu9shKnlj+NKbSVxWbZDNN/Cp6U2WYrH71UjfIyaq6hc+XCfmrkbuzZKxznjnUGj8tVUsysDjNeP61dfbdUuLnoGc4+g4Fdx491Jo4mYSZZ8qg757n8q89xXVSVkc83dmx4YnMczR7iADu/xr0bR4HVdgVmMa+apA4MZ615XpjbLtD0BODXq/gm/wD9FWR4op5bM7ljkGQ8ZGCCO+Ov4VhiFZ3Oii7o2dLU+RNFGuGMZKH1B6VRa1eQGSTIyueB3res41hkkdm3bsKpQY4bkYH5ipXsihmEn+qAMsZIzu9RXJzGziYk0YEcdx5YaNjkY9apvcGYBtoyGBA9/Q10VjHHczyQuVBKgxDtzV7V9J0vRbOAW+bu9k+eR2PyA9wBTUhcpxUGnNJqJm8vbblS0gIzz6ity7i04afbQCKV7wEtM7sCCD0Ax0FOE6hZiLVU3/KVzlUBPGM88dKu67NcyzLILVLNMKpjjUBSMY3fiaTeo1HQx7OJ4ZwbchPUnuB/+qtCAeTPvCsuTtIPGe/5f41VhROrjftOcDvzVi6UQxvNFl8kB1wemOvtQwWhckVpI0kVVR3ACMe3OOaoXqSwXJjIQYUbdvPH19aVZRNZxMBukAPnLjjPY/lRC7GPy2KyMpLDJxkHt796EDK6ySCJWWUfISQMDJGa39Nv7a502T7GGW4kys8YOPlPQgdM1j6jp0sMymMh45Yy8RHdR1/GrFq9rZwxzQxFi5G/DY47nH9KbegkhoF9M8tnqAmXy1/dygcOvUZ9DSmOSa2j8lo/MjIjKkYYehq5rRuLeBGhZlIXP3MnPv6elTWUFrcWa3MafNKmGTuG9QfWobKSG2L74v3aBJA/zRsMZPUj+daE/wDxMoZLXDJcRL50AK4LjPI/z7Vk6s0EWqLcRrG8U4EgABKqw4Pvx3q9dyXENzFdx20xeEHzABtzGfQ5PbvSKMyczB4pfL2uqlW46eorSuoF1LRmsZY1854w0bYxjHIYehBxVjWrWNLqKczFIZl8wEHOOOc9uuKxLya5t7yIsp/cEfNjPHH6dKe5OxnaAss00ltI0kV9EzCSPrhh1H9R7GtGOF7a+h1GORbaSYeXcbyAm/Hyse/IyPrVTxsY4tRtvEmntkogiviuRx/C+PUd/Y+1WLjZqdqsEk4Ed4vyYGNre596b7jTLV/aL9lDfu57lU3b1PBXOc579xWJpn3njkj37+E7Aeoq1pgeaye0R5YfKLIqt1BzyB7Z5xThZ4kXMzp5jbUOPuyjp+Bqk7EsyzGY2aGYHCHaR3K9iDU1mzTWpgkQyKjEED0I6/rVy5t/PBvlA3JxPEf7vfH86jt1FtL50e3CkZA/5aRnv9RTuKxiyWzRAwhs85jJP6Zpl2GmRXBwyc7fWtzUEjypVeJDkj+RrIuF8uXEh2jPfsf/AK9UncTVhOZ0VdzbiMZqg1t9mvZFJVgQCOPzq9by+XeJaxrlpDlWx0qzryxqsOzLTDIc9sHpilsw6XOeuI1WZgBkdQD6U5LfDblLKMZxVuS2Zj5n3iBlR61Um+0Ftzqyr29qsgS5iCujZZgQdp9aS0VhvRfm56elPCHqykFhnPrTrKBFujJu+QjGz/69FwLED7V2MCCfX1q7CVliZpFAlHBQL94VBLY3EcaSsA0T8qwPOKuWsKuVhAbzhyrdj7VDZaIbWOPyxsBGD9Kll/hw2d3Q9Of8akdFADKpRv41PY0togebhBJ3KnvUtlIfby743jmG4FSu08ZHpTrW8e2JUSMXXpJjkp/iP89ake3H3lzyfxB9PY1Zhgt5leDeBMF+Ru6n3oUh2Lvh2S3klmilmcSyKQu77rL/AJNT3ccFraLcTW7XDBNhYPksBz+dZVlbOrMpRA6ffi/u+6+1XoZmdTCzF1xwAeD7im9dhFXTGsbzekTy28jguEbkMR2GP5VAbOGTO1ejHkNx9Kq3tneJc+dbWMoO8HcPlC5788V6Jpen3i2qTwvCjzIrSjPG7HPTvRJtCjZlnUNYt21EXEIKxbVVh9BjNYTzRvcyBeI2c7fpmta4sbR9HWSJl80pnr1Nc6cg88EVpWTvqKDTRPPDg7lHFQ4PWrVncLkJKeOxrRTSmnXdAwasuW+w78pi44pNtdAPD9718sUf2JcAjdGBnoM1Siw5kYcdu8hyo4q9bW0cQy3JrQXT5IxtIIx60R2uCTJjArRX6EtiW0HmSBduBWtBEFwo52+lUZbmGCP5XAHriqkmpNEvmx/MPXOBXRHTcyeuxqeILz7LZbJGVOMkdzXBSytPcNIc47ZpNUvp7+6Mk0hYZ49KYhGBk4rGpU5ioxsStIQuPzrmvEF/dQvmKOOWHHILbSp/qK1b+6EalV61wvjLVDa2Um1v3knyp/jRTV2KbscZrl9LfX7vI+4KSFx0H0qkq5FRg81cg2yDjhvSuzZHNuQRj569C8A3iJf2zsQFlGxs+/8A9euKSIg/hWtoEhhIGcENkH0rGsuaJtRdpHt2hSy6ZewTFgskJwmfTOUJ/UfjW1aXNpeXkn2hY5IrgEOFXBjYnhh6YP6ZrmopxdiwumyFvbfyzg9HU8frmpYHkj1VJlGEuF5PbPcV5p22J76OPTZp7VPLkklw0O09AT/Q/pU0bx3VubuXPmwgLNGwwM+o/Csq4iAQuSxmtpCHbHO31qxaSPb3HkO6NFMSxfH3gB0/DihgkQeWZWMjKsWHJ45LYx/StG4hjvFubeVj5mwNDnjHA/So5vsiD/RT5iMFIIJIJ781qDT1gsLPVEkMgmJjwAP3een160CORtMxz+XKdu7KgjpmtKyZckBmXccYDcZ9Km1awCxyllXbv4OMEEd6rWUcMSss0uyNj06tnoD+FO9xWHxWNxbXcm23PkyAqA/6Aj61mXSFZo2ZNsinB6FSM10fnx3kVsrKyEOyseeGXsPw5rE1dJFkY7izbwULL396I7gzaa1+0W1uqzyqUUlgVwFJwTj1rP1P7KIlWGMmUckBug9x+tXbRZZvLt3naNWXMTZ4BPBA+lZWpCeG4kiuDHJjIBUYLEHvTW4M3LKaf7DFHfbVEnyCU9cY4z+Pf0rAE81nqMkTFgjscqh4Vh3H4VYuLvGmRoH3gDkdwMdDWfOZrgpqaKFiZhHIB2YAAH8aVguaN+ZTawYURsil4x3ZTwfpyB+dbOh6nPFJsusNAVC4I+8MdR3z2rJtZ0mj81oTmJQpDDop4JFPSfbE0bdVOVYDqB1pFmjdxxyWLWMsZmgc4hOc7WPQEVT0GSMW6CVt8kEuJ85z5fp+FT2+oSbHMMYkWPLBx/L8aliawiL6hCymOVgsqAYIyOV/r9BQJ7mc9jHdNLZSjmU5jBGQUbqD9BmsizsZLC8k0WZg81gfMt3P/LeA/d/Ht9RXQa9DPa3cF1G26KI5Q9mB6D3GKxvEaXk15HrFg3720iEkcROAU6uoP6j3FUtSWPvZVuZvtNup3OcSjPfFZUN9KySWbyMoY/IGGdpHQg+3+NLoOqR6xJOkKGBpWyARnnrkfrW1dW1pNYpcTuVuoD8wXowHt7+tVtoxbkdsGeSPdGFM3BC8hW9vrQg/s+cq4XdHIVKn+ONx/SiDb5zQCQMpAaNs4PqP6cfWl1TfdFp3IE3+rK+hHT/CkMRFhutLJ27pbdipwf4c8EfhWTOq3kaRFclCfmJ5IPY/rWrpMn78MEGJQCy4xyvBBqhrtv8AZZ5AGIcNlivQjrVR3FLa5RltPJkW5DHz424T1XHJqG4Ed1DcyW7ON2Dk/rgVpweTfQ7pGbzIsKdrEEqf8/yqutskck1qQWAGY+OSKogqLcSKi2/2Z4+O5/XNVr1JXkID5J+6D/KukmhiufDj3qMGmgPlyLjDY7ED+f51n6NCbpZpEQOYl3MT1UdM0JoLGPF5kh2yI+8D+IUIGjfBGeSDXUraqGVyGPc7evvVY6KU86QzeaTlkKj7y+tHMg5WQabcSKpgmiV4yOQew9j2qSa1eC5Cx5EZOVkB5A96XSo5C7W+0ebw0ZJwfpWmYvMjeOaNg4PGeDnHSob1LS0KShZUVpuoOGYD8jStJawXRSFWR36KxyB9D3q7HHHHao0ihVIJ3e/oaztQ01b8R7XaNoz8vPKj/CkrPcbVjYsmWTcVVd+whwRkOv8AiKfLYm3iF2uZlf8AjA5/3T71RhWaxkTzmL7QMsRgn3NdTZPH9kMkSiSORczRH0/vD6VD0LTucvJJMcMPkfHDf4+1WLG2W6jLeY0T5JAUDcHHUY/z6ir18myTzERCpHyt6j/Gs+fdbymaGMPnB8vON2PQ+o7H8DVpmbRsWltfXUiiOWExjPmjvj6etSyWGoO37m4uSqjGIyRj681V0TUIZHjYuVabO2YfLls8g+jexq2datY7meG+MkUsb4yEOGp3YrIZprtLYo4bIqG7jw4YYIb+ddZFptrGZbizjHlPy8I6A+q/4VlakunSWpdJMODwB/Wu6tT0ujCnKzsYO2rWn6hcWMm6NiR3BqqTzx0oFcVmdB1EHipiuHQBvpRP4iGzKxgkHvXL5C9aFljP3jj61opPqZtLobF14ilbIEQx29azJdTkmfmTy60I4rae2wAM46jtWRqNr5fPGO1W7rYkZPMXcJ5rOT0Oar6jLt2xKz7VHQtnmo2UxxtJ0PaqY3M3J/Os3IZYhGck0XUixx5JpwIVeMVga9fFSRuwB1pJXYN2RW1S+VQSWAHOST0rzHXr9tQvmkyfLX5UGe3rV3xJrDXkrQQsfJB5I/irDrupwsjmnK4AVNGxRgy9aiHWnKa0JRqW7rIm4de4qzasVmA9ayIJDHIG6juPatSJlYBlOQehrOSLi9T07wZNNdaVDY7h56yeZbsT6c4+vFdXOjT28nlEBwBcRk9OfvD8DmvPPA9ywzsbEsP71Ae4HWvSftEcLxTpIrRE+ejDnMT/AHh+B5rzJq0mehF6XEv1WRYpoWwZUEbL2Ldqy9OtryY+ReACSBfmI6+grSmjmd5rLbuwzMnIHqQaghmkW+gvJpmIBEMkZPXPBx/OpF1LGn2/2i2MKLslt13bR0ODS2DNbxSRzMpiZt6ZOcg9R+Bp4mGma4XDFdy5Ze/PWm3ttIk0kcm8xBTLbhRjI6kfh6Uhl5JAzPDMoKv096xNatlttvOTkjcD1FXLlZm0+KbBkEThQQ3IXt/+uqWseZeWsj7R8w2jnIHpzQtwexFFcmWUSlhl4zL8p6FTjP5fyqOW7W9aOdGZsn5vRSKh0mKJrKRsBJUJjKkH5j1wec+o/KptH0m623GJEXbKpQ4yHU9wfbirJEkW4klks2kWOePMkS7vu8ZKn8Oas3oeQAyqU81QwAOcH6/561s/2emoRNH5cYv449zts9OnPv0pmr22LPzWkACnuOQ/p/n2qOYdjmraCSRyN2RyOOSa09MVhbXlrcRKINuMng5o3N9s3NGUyisMDk+pFWfs8kLtctH54LYMfZ1/pTYIwImubOY7s7vusrdDWnaSLcRbXTE0bZAPcen5VeuLa1meKWeaOKcKVKdRgfdJ/lWPfQmNjJAdjBsYHehO4NNHR+H9NiaGVooJlEb7pZC/G3PUD0HQ1U1TSzDFNLZHzcP5ihedyk8iiS41SLS8rvhjYlJdh4HHI6+orqfBcjPplqz83PmbVbeNhUcDf7HOMe1AHJzTJqNhBLJIGnTgD1Tvj6cH86iaGSDdC0gER6D+63Qj6Vp6rJopu3lsrR7GeKVgYfM3RFg3zbMc9fwwaxrm4QXTRzMdrKShBzjPTPvVJA2cxDaHRNfuLeNyIZszW0nY8/Mv4ZzWlBdTJqHnN8ySMM9uvWrus6ct7b+UjBJ1Akt29H7Z9jyD7Gq2hSLqmmGJo1SYsTtJ5R14Kmr5tLkWBx/rIth8xXLIwP8AD6f596utFG3lyli6yL++28FWHRqr30jRx2syqVlifDt6jtmrrQPPdp9mT5JlDKSflbPP+fpSKKIYwszZbfuEh9mHDAfUc0zX5IJZI5DkAp07NV/7LuRWjlJGcbiPuuDx+Y/lUsFpHcWzae3z4JeE5+ZfVTRdCsZMNnHHCTaKDIyDgc7qCquI5gds6tjg/e96s+Grry7t7GVQhbKhiPy/Wi/tJItQdgxC5DDd03U7itoTwWNxpsM86fMtwA6KBkF+6n35JHrWZZ6f5cz3du6rI0e4xcANj7w/H+daOpX8kW1reUQqceZERuU+me+M1Pc6Srwi5+RJc/Ko53HuAf5VDbLUSO1khmUTQoVTHyjn5R6c1fjtrQWXnxDc+CJBn7vuKz4Zxp+oyecoEXHmp6D1/wAa0hc27TOlvIBt79P/ANYpO49ChHpe7P7zbKCGicHr7UkG2UhJJBuRgFDHkH0z6VquyqR8rHsuMcf/AFqo3ujmW4aTYpyDvXpTFawwWitObORThs59QTzWfNDPZ3KxzyYwcRyE9AexrQWaSHd+7LSxgbWP8YA9ahuNXtruwFu8Y3H7wYcrRFMTaLunW1rMHtbhiZADwG3EjGeB69xUtlHNpLxr5gkRn+TPQj/PUfQ1z1uv2WaOKSSQZfMUicZPbJrpYp5LyE2tyAzHoV4bPQMKckCYX13bibzk2CMyZeFlyE/xFQXJtZbd44mV2VsqFHT3B/Qisq8tp4Lv52JZjkMRjd9ff1qzYJKwLbPnj6gdCD7+tFrITZFPCY0lvEjLRMP9JhI+9/tD/aH6j3FdFpqSCxhcRR30bruQuRuQehJ6jpg1WsX2xySLJGrkEqrdMDmoPtlxYSOsFvDdxOdyrI23yyeoGOo/lS1GjodH1docbwGQ9RTda0K21fddaXcvY3R5J6o59x/WsFXaByp6Vf0/VXt2PzDBrqjUdrMmdNXuig+m67YsF1HS5ZUA5ntRvX8R1FSxPp88e2OXZJjlXO1h+BrrrTxLGi/vFyMc4rRu7fSdThDXVjBJuUHLIM4+taWi1oZNNbnnc1qVBKvuFZd1lJCprsdU8D6fcSM+nXl5Zn2kLLn6GuK1rwj4jtZS329LhOeWyDWTgw5hYb2S3fMb4HfmpG1DzFOcE1z7afqcPE0Y/PpVm0XdIEP3qzbsNGrcSh4VU8H1qoflpX+ZuCabL8sbMzYHvUoY27uFit2ckDAryzxZrpvJnt7Zv3YPzuP4vYVf8a+JDMWsLOTI6SODx9BXHheK7aNOyuznqTvohmKTFPApcVuZEeKUU/bRimA0Gp4bp4UKqAc+vaottN70rDudb4L1Ty9Qhmk4EcgEgHdD1r2SKyktDKqbpFtSHRfWB+v5dfwr570eYw3q4OA/y19CeAtfa70KLzWWRov3NxuALGI9DnrwePpXn4mDjK6O6hLmiWLky2rxOWEgttsZbdjchzg/yH51Nq72C3ifZ4lVJ4suoySxB+Y/jn9Ka/mCOSymAZoVMLvzjaSdhx7H86jFnJNayRM+24gUKFPQ5PqPrXMakN0j6lbxNGm+4gURnJ528nPP+eKtxLBNYobi4lE0bbo1RjkY7fjVGx/d3aSyqsiZGQoxgAdePQ8/iavWcccurNbS/JFI4AfPTNJjQeTHB/obTM1tcgBWJ5AJ4X8Dis+w0K8k07UNQm3/AGKwlRZdp3Z3HA+XrgZHNamo2KLM8UTfaIlYGIk9AOoP1qhqCi1dZoLh0aVAJI89DnvTQmjKitcTSxRxkzRPnd04HP41t+GJ7aW0ntbn5SpO0j+Enpj26iptDewvNVtjeTfZkuIBlwN4UA8nH+etU9Rjs7K/eRA53j5ZFGNwPTI/AUPXQSVtTet5Gjd5CyuzKGwowSoqhpjNqDzLfOk3mZLqFxkDpj3FY+oXU11fRTRF4pTEFO04DD/69LZzTLaSKkpiVGySDg8//XpKI76mtrC2lrbWklsuCkhIWQEYXHKkn+tMhuluZJIbeRWjljKlv7pxxmqVlbf2pJItxdyLuU84z5jY+UVY0wvYKsBSNLxm2Mp+7u7DP0/KjpYOomnaSWjvLW7lVLyJBKGdjllI7VXWwvrho7WGEvdhtmwHqO1aF/udbWWNz51u/ODzj0JrTk/c39te202yV8JJhtpbPRvwNK47FTTrKGGSWym3WxlYLJayMcrIB94ex9KyNStZLczWMbPCSVMTk4yMdMj0q9ey3Nxqtz9rJM5b5CvChhjH6VbuYLfVWa4g3NdiLcoA+UkcMPqQKq4rHKvLK9ztQKhLDIx/FjH60mo27K4XhlaMPG6+h/zirt95L20ecRzodrcc47H9DT5ZEkkhkUb0kjCMqjiOQf0PX61omRYz7O6VrUoSRLGOMjk+1UGb+y9Xi1TKrZXcgjnK/wDLKX+FyPQ9Pr9a1p7UNMpjUBFbkjritAabazfbdNv45BHdQbOmD2ywPQ46jHcUXSHZkeu21vJLbz5xb3GCdpyAe9UbaSaCNrYSOrWshKMp5KHg1TWe+TSLnTLpi95pkuyQj/lov8L/AEK800yPLb/2hCSRDxIP9k1UVoS3qdRHHbeenlEtBOoEgA6H1/PJqKO1a2vi6y4YMTuxx6ZP+yeh9OKj8EXdneXz6TIW3TJugPfeOmK1XtpkF0JlWN4pixaXPO4YwB6dOlZtNMtO6KMnh+DUPLns7gRyyOSQT80TjqD/AD96mtdIb7S9nfTBpEG9WQ8MOxFOt4J7C5VihlgIDLtPVeuP94V0Uqx6oHljhWF41/dy/wB4f57VMpMuMUznRZsbuWaNEZ87SrDKEeh9qrtZz3kk5MKwRqp2RIeh7FR7Vpx/arW9juoIyRtImj7MPQ1f8203xNGxVZWxu7xn0NTfUrlOMaFpR9nvEZZMcPjhhUVpAY0NnJGWRWItpD1HGSmf1Ht9Kvaysz6pJtY4DFWHp7j2pkv7xHjbOTggg4OR0Ye4ra5jYbpxkmlNvvOcZw3Ue3NaauysLeYMW/vZ5FZ+myOdUWS42iWMbZMcb0PRx/ng1tah5TNGVXvglTnipe5S2K2o6RcBYWVgFPzK2Plceo/wrEv9NWbe8YWOUZBYDhq7XTtTigtZLS9X7TYOdwAOHhf+8p/mO9YmswqsUs9rMW28lSMFv8KadiWrnJ2zITJZXSsFPc/eQjuK0LG6khuEt5ZQk8JysgGVkQ9/y6iqNzGNTj3xv/pMf3ccFgO31FOtSb+1EfC3UByrHgg+n0NatGSZ1UluLtStzIUic8Oz8I2PlP8AnqKpwRXWm3b2sxUSo2WAHDjsQfQiq9nf+ZaskikgDbJGf4SPQfyrQuNzQQyFywjG5GY9B6Vk9DVWYskUjwS3FnhCr4ZSORn+Y7fjVduQFwi47EZxVDWvF2i6OE+xSnUJnj+dFY7Vz/Cx9vavPtU8V6ldSr511tRc+Wg4Cj+tUoNik0jv5bmRzljUaPITy35VH2NMeYo6rtBzSTua2NGKVlIO41txa5IqKvJA6VzSMTUqs2MZ4o5rBypnYWPiDa53ZIrRmuodSsWeEfMvVTXI6ZbiSPczHn2rqLOJbay2x/xcnPetKU23YyqRSRyWuKN7fLjIrmJECEsGwR3rqvEcuC7FQc1wmr3jWsMsu3fjtnFOcbsxTsaMM3LPI4CquSxOAK4Txn4se6L2GnuRCDh5lP3vYf41k654hvtTTyGIhtwf9Wh+8fc96xD0relRtrIynUvohFHNSgcUij5QaeBxXSYkW3mnhaWpMcUDIttIRUwFMalcRHikdcipKKYEEbNHIrjqpzXp3w41F4tSSNDlbhQpU9DmvNZFHWuk8ITyRiN1bDRtkH6VhiI3jc6MM/ese5SxuLfcN6nc1vKMYbBPfv6U6xk8mRW8kBHBRtp5Y9DT/PmvZPtE0h8y6t0lYjs2Ov6Cq102FuWAwVAkXHYnGfzwK81HYyPVylrcyDySsFwpK+gPcVU07UvtcBj8pftFuwWRt3XHQ/iKvXhN5oKzzEmRGyCOOgrIt4U0/Ud6DeJdysp6U1sK7udqq28tjFqSlihzvQHj0x+Brn9Rs7QC43MzvIQqMx+6f85qbT7x/wC0msNiiC6iwwAxg4xmprxVk8POpUAwyFAwHJ96jY0ORtrlrLUlnT5VhfBA9O9bWqyf2jYpGLhWkiX5CuBz7/nWXfWsLXkWF271Vj35xk1saQn+hXSqdvl7H6DJJrRvZmUbu6M61l8si3ki2zIQp7nNORfJldDlt2fzNV4j5dzMcZAYMB6EnHWtsN5NxFcIo3KRwRnI70+okyrazPDMkUyqU34bOMqOhIqW3jhS5ltWYEI2YXBzz65qzFHFdSs0qAlADn+9yeD+VU8iPVJYFVQoZgOOcCpZSNGzhSWTzoUjBKlZIs/xDjdj/PWmpeiG+t5/lSazYSFGX76YzxnqaWxkeDzJI2IcrkH0xRpkC30f2qYtvDSAEHofWp2KJI7yK9M6ywR/aPvht23I9R9K2PDkunpceejmaJRuGBjEg7Z9+fxrC0JTdTMm8xtZZEbjrtz0P510SWtvbTG2jRtjgscsTg5pNoDndabTdR1yU28YVjKWODwoJ6e/NZ32drG5aRmwrHDjsCOFP+NdFotjBDqU9uwMitJt54wGBP6ECql7EirAsg8wFmR+2QDiqUg5bq5nTXgjjLtEgWRsvsPTn/GtG2vGmtYo7o75o5SIx/EARuBA79MfTFZGr7YNVurOJAE8p2GTnG2uf1G7uIzaSCZ/M2na2egA6e/WtIx5jNy5TovH91YfaLTX7GPyJki8m+jTkNEejfVTz9CayvKOn3EckfNpdphu4GT/AI0Xl0ZrO3kkjVgylZFPRwex/A1BoG57K70ed2ljsJhHG7HkowBAP0zjPtVpWRF7shs/t+ha2t9ZuY7iBv3Z2g/KRxXbrr2tXEy6oz/aUmx5u5QVXAAH0rDvNsMtvIy+YwxE24/eAPf8q6Pwyv2G7urJdssMgMRV16A9x7ipnLQqC1BfN8030ceI9w8yNc8ccMPpXQ2Mn35wuQxHmdhk9x7H+dUdOj2T3lmGOxF4zzx6UWMrRubP70SuFwf7rdvwPIrmk7nVHQvSxiyu9+F+yS8An+Fv/r07UraFLFpVA2/xKD94VTnYrYSRt843FBnt71V0nUJvszK3zL5ZGCeKmxT0Me9vILy8Z4EbNv8AKpOMsB1B9/8ACqeohlljuIwCuMjA6juKtIiNBLchQsqYIYdweMGobckG4tiSyxsQpPUV0LY53qxt5bSG2S+hZRIoPlN25/hPsf8AA9qvabPDe2wdSPNIG5TwwPv7jp+FU7L9yz23LR4DYJ9Sc1XlVbHWILyAYZ5/Idc8MMZB+oxRYEx+t3EkE/krwvBI7fSiHUlwqSJ8oXbu9vetTXtPivog7syOOAR71i6HYJNM8UsjNh9mcfhWis4mUm1Is3mjxmcX1sCGGPMjB++PUU7VNDBmW9tT5cjABCThXPofetu6t47fT5WXJaAYU+o2n/CvJ9a8W6xe2kmmmZYrTfuKKvJI/wBrrURbk9DSUUkb2sazp1jcnczPehdsixkFd3TDGuP1vxLfXilHmMVuM7IkOB/9esS5mZchRye+aoSMScsSa6IwRg5NFiW5YsdnHvRb2j3QL7toz1Peq8Y3Oq56nFbkaiNAi9BxVTdthRVz/9k="/>
          <p:cNvSpPr>
            <a:spLocks noGrp="1" noChangeAspect="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pic>
        <p:nvPicPr>
          <p:cNvPr id="20" name="Picture 2" descr="C:\Users\aflaherty\Desktop\photos for Haiti\Teachers St Lucy Ti Palm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8136" y="3471296"/>
            <a:ext cx="4371976" cy="2743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66676" y="6214496"/>
            <a:ext cx="3348674" cy="369332"/>
          </a:xfrm>
          <a:prstGeom prst="rect">
            <a:avLst/>
          </a:prstGeom>
          <a:noFill/>
        </p:spPr>
        <p:txBody>
          <a:bodyPr wrap="none" rtlCol="0">
            <a:spAutoFit/>
          </a:bodyPr>
          <a:lstStyle/>
          <a:p>
            <a:r>
              <a:rPr lang="en-US" dirty="0" smtClean="0"/>
              <a:t>Teachers in training from </a:t>
            </a:r>
            <a:r>
              <a:rPr lang="en-US" dirty="0" err="1" smtClean="0"/>
              <a:t>Lagonov</a:t>
            </a:r>
            <a:endParaRPr lang="en-US" dirty="0"/>
          </a:p>
        </p:txBody>
      </p:sp>
      <p:sp>
        <p:nvSpPr>
          <p:cNvPr id="17" name="TextBox 16"/>
          <p:cNvSpPr txBox="1"/>
          <p:nvPr/>
        </p:nvSpPr>
        <p:spPr>
          <a:xfrm>
            <a:off x="643553" y="6374928"/>
            <a:ext cx="3508204" cy="369332"/>
          </a:xfrm>
          <a:prstGeom prst="rect">
            <a:avLst/>
          </a:prstGeom>
          <a:noFill/>
        </p:spPr>
        <p:txBody>
          <a:bodyPr wrap="none" rtlCol="0">
            <a:spAutoFit/>
          </a:bodyPr>
          <a:lstStyle/>
          <a:p>
            <a:r>
              <a:rPr lang="en-US" dirty="0" smtClean="0"/>
              <a:t>The SSND contingent visits </a:t>
            </a:r>
            <a:r>
              <a:rPr lang="en-US" dirty="0" err="1" smtClean="0"/>
              <a:t>Lagonov</a:t>
            </a:r>
            <a:endParaRPr lang="en-US" dirty="0"/>
          </a:p>
        </p:txBody>
      </p:sp>
      <p:sp>
        <p:nvSpPr>
          <p:cNvPr id="18" name="TextBox 17"/>
          <p:cNvSpPr txBox="1"/>
          <p:nvPr/>
        </p:nvSpPr>
        <p:spPr>
          <a:xfrm>
            <a:off x="649085" y="3064431"/>
            <a:ext cx="7960128" cy="369332"/>
          </a:xfrm>
          <a:prstGeom prst="rect">
            <a:avLst/>
          </a:prstGeom>
          <a:noFill/>
        </p:spPr>
        <p:txBody>
          <a:bodyPr wrap="none" rtlCol="0">
            <a:spAutoFit/>
          </a:bodyPr>
          <a:lstStyle/>
          <a:p>
            <a:r>
              <a:rPr lang="en-US" dirty="0" smtClean="0"/>
              <a:t>S. Sharon </a:t>
            </a:r>
            <a:r>
              <a:rPr lang="en-US" dirty="0" err="1" smtClean="0"/>
              <a:t>Slear</a:t>
            </a:r>
            <a:r>
              <a:rPr lang="en-US" dirty="0"/>
              <a:t> </a:t>
            </a:r>
            <a:r>
              <a:rPr lang="en-US" dirty="0" smtClean="0"/>
              <a:t>SSND, (right) Chair of AHA’s Board of Trustees, teaching the teachers</a:t>
            </a:r>
            <a:endParaRPr lang="en-US" dirty="0"/>
          </a:p>
        </p:txBody>
      </p:sp>
    </p:spTree>
    <p:extLst>
      <p:ext uri="{BB962C8B-B14F-4D97-AF65-F5344CB8AC3E}">
        <p14:creationId xmlns:p14="http://schemas.microsoft.com/office/powerpoint/2010/main" val="373404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Lucida Calligraphy" panose="03010101010101010101" pitchFamily="66" charset="0"/>
              </a:rPr>
              <a:t>Prayer for Haiti</a:t>
            </a:r>
            <a:endParaRPr lang="en-US" u="sng" dirty="0">
              <a:latin typeface="Lucida Calligraphy" panose="03010101010101010101" pitchFamily="66" charset="0"/>
            </a:endParaRPr>
          </a:p>
        </p:txBody>
      </p:sp>
      <p:sp>
        <p:nvSpPr>
          <p:cNvPr id="3" name="Content Placeholder 2"/>
          <p:cNvSpPr>
            <a:spLocks noGrp="1"/>
          </p:cNvSpPr>
          <p:nvPr>
            <p:ph idx="1"/>
          </p:nvPr>
        </p:nvSpPr>
        <p:spPr>
          <a:xfrm>
            <a:off x="628650" y="1584960"/>
            <a:ext cx="7886700" cy="4592003"/>
          </a:xfrm>
        </p:spPr>
        <p:txBody>
          <a:bodyPr/>
          <a:lstStyle/>
          <a:p>
            <a:pPr marL="0" indent="0">
              <a:buNone/>
            </a:pPr>
            <a:r>
              <a:rPr lang="en-US" i="1" dirty="0"/>
              <a:t>Our loving God,</a:t>
            </a:r>
          </a:p>
          <a:p>
            <a:pPr marL="0" indent="0">
              <a:buNone/>
            </a:pPr>
            <a:r>
              <a:rPr lang="en-US" i="1" dirty="0"/>
              <a:t>as we embrace our partnership </a:t>
            </a:r>
          </a:p>
          <a:p>
            <a:pPr marL="0" indent="0">
              <a:buNone/>
            </a:pPr>
            <a:r>
              <a:rPr lang="en-US" i="1" dirty="0"/>
              <a:t>with Beyond Borders in Haiti,</a:t>
            </a:r>
          </a:p>
          <a:p>
            <a:pPr marL="0" indent="0">
              <a:buNone/>
            </a:pPr>
            <a:r>
              <a:rPr lang="en-US" i="1" dirty="0"/>
              <a:t>open our minds and hearts </a:t>
            </a:r>
          </a:p>
          <a:p>
            <a:pPr marL="0" indent="0">
              <a:buNone/>
            </a:pPr>
            <a:r>
              <a:rPr lang="en-US" i="1" dirty="0"/>
              <a:t>to embrace our oneness </a:t>
            </a:r>
          </a:p>
          <a:p>
            <a:pPr marL="0" indent="0">
              <a:buNone/>
            </a:pPr>
            <a:r>
              <a:rPr lang="en-US" i="1" dirty="0"/>
              <a:t>with our Haitian sisters and brothers</a:t>
            </a:r>
          </a:p>
          <a:p>
            <a:pPr marL="0" indent="0">
              <a:buNone/>
            </a:pPr>
            <a:r>
              <a:rPr lang="en-US" i="1" dirty="0"/>
              <a:t>Open our eyes and ears to their urgent needs for </a:t>
            </a:r>
            <a:endParaRPr lang="en-US" i="1" dirty="0" smtClean="0"/>
          </a:p>
          <a:p>
            <a:pPr marL="0" indent="0">
              <a:buNone/>
            </a:pPr>
            <a:r>
              <a:rPr lang="en-US" i="1" dirty="0" smtClean="0"/>
              <a:t>education</a:t>
            </a:r>
            <a:r>
              <a:rPr lang="en-US" i="1" dirty="0"/>
              <a:t>, and freedom from poverty and slavery.</a:t>
            </a:r>
          </a:p>
        </p:txBody>
      </p:sp>
    </p:spTree>
    <p:extLst>
      <p:ext uri="{BB962C8B-B14F-4D97-AF65-F5344CB8AC3E}">
        <p14:creationId xmlns:p14="http://schemas.microsoft.com/office/powerpoint/2010/main" val="2774552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ausevox-staging/test%2F1486153478891-Chenkontan+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53" y="1881352"/>
            <a:ext cx="7265850" cy="4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38753" y="722478"/>
            <a:ext cx="7886700" cy="1325563"/>
          </a:xfrm>
        </p:spPr>
        <p:txBody>
          <a:bodyPr>
            <a:noAutofit/>
          </a:bodyPr>
          <a:lstStyle/>
          <a:p>
            <a:r>
              <a:rPr lang="en-US" sz="3600" i="1" dirty="0"/>
              <a:t>Children from the community of Nan Mango were among the 104 girls and boys freed from slavery, returned home, and enrolled in school in 2016.</a:t>
            </a:r>
            <a:endParaRPr lang="en-US" sz="3600" dirty="0"/>
          </a:p>
        </p:txBody>
      </p:sp>
    </p:spTree>
    <p:extLst>
      <p:ext uri="{BB962C8B-B14F-4D97-AF65-F5344CB8AC3E}">
        <p14:creationId xmlns:p14="http://schemas.microsoft.com/office/powerpoint/2010/main" val="41822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flaherty\Desktop\photos for Haiti\IMG_48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24303" y="520823"/>
            <a:ext cx="4151873"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2296" y="2755036"/>
            <a:ext cx="3499407" cy="410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flaherty\Desktop\photos for Haiti\Girl on donk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 y="365126"/>
            <a:ext cx="30861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29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1516" y="748058"/>
            <a:ext cx="3279834" cy="904874"/>
          </a:xfrm>
        </p:spPr>
        <p:txBody>
          <a:bodyPr>
            <a:normAutofit/>
          </a:bodyPr>
          <a:lstStyle/>
          <a:p>
            <a:pPr algn="ctr"/>
            <a:r>
              <a:rPr lang="en-US" sz="2400" dirty="0" smtClean="0">
                <a:latin typeface="+mn-lt"/>
              </a:rPr>
              <a:t>The </a:t>
            </a:r>
            <a:r>
              <a:rPr lang="en-US" sz="2400" dirty="0" err="1" smtClean="0">
                <a:latin typeface="+mn-lt"/>
              </a:rPr>
              <a:t>Matenwa</a:t>
            </a:r>
            <a:r>
              <a:rPr lang="en-US" sz="2400" dirty="0" smtClean="0">
                <a:latin typeface="+mn-lt"/>
              </a:rPr>
              <a:t> School</a:t>
            </a:r>
            <a:br>
              <a:rPr lang="en-US" sz="2400" dirty="0" smtClean="0">
                <a:latin typeface="+mn-lt"/>
              </a:rPr>
            </a:br>
            <a:r>
              <a:rPr lang="en-US" sz="2400" dirty="0" err="1" smtClean="0">
                <a:latin typeface="+mn-lt"/>
              </a:rPr>
              <a:t>Lagonav</a:t>
            </a:r>
            <a:endParaRPr lang="en-US" sz="2400" dirty="0">
              <a:latin typeface="+mn-lt"/>
            </a:endParaRPr>
          </a:p>
        </p:txBody>
      </p:sp>
      <p:pic>
        <p:nvPicPr>
          <p:cNvPr id="8" name="Picture 2" descr="C:\Users\aflaherty\Desktop\photos for Haiti\St Lucie School Ti Palmis, La Gonave Haiti.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491230" y="3700834"/>
            <a:ext cx="5364749" cy="3017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flaherty\Desktop\photos for Haiti\Mattenwa school.JP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b="27455"/>
          <a:stretch/>
        </p:blipFill>
        <p:spPr bwMode="auto">
          <a:xfrm>
            <a:off x="405130" y="331498"/>
            <a:ext cx="4789746" cy="34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4863" y="5055067"/>
            <a:ext cx="2416367" cy="830997"/>
          </a:xfrm>
          <a:prstGeom prst="rect">
            <a:avLst/>
          </a:prstGeom>
          <a:noFill/>
        </p:spPr>
        <p:txBody>
          <a:bodyPr wrap="none" rtlCol="0">
            <a:spAutoFit/>
          </a:bodyPr>
          <a:lstStyle/>
          <a:p>
            <a:pPr algn="ctr"/>
            <a:r>
              <a:rPr lang="en-US" sz="2400" dirty="0" smtClean="0"/>
              <a:t>Saint Lucie School</a:t>
            </a:r>
          </a:p>
          <a:p>
            <a:pPr algn="ctr"/>
            <a:r>
              <a:rPr lang="en-US" sz="2400" dirty="0" err="1" smtClean="0"/>
              <a:t>Lagonov</a:t>
            </a:r>
            <a:endParaRPr lang="en-US" sz="2400" dirty="0"/>
          </a:p>
        </p:txBody>
      </p:sp>
    </p:spTree>
    <p:extLst>
      <p:ext uri="{BB962C8B-B14F-4D97-AF65-F5344CB8AC3E}">
        <p14:creationId xmlns:p14="http://schemas.microsoft.com/office/powerpoint/2010/main" val="1185848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885" y="500062"/>
            <a:ext cx="8190230" cy="1325563"/>
          </a:xfrm>
        </p:spPr>
        <p:txBody>
          <a:bodyPr/>
          <a:lstStyle/>
          <a:p>
            <a:r>
              <a:rPr lang="en-US" dirty="0" smtClean="0"/>
              <a:t>Small Group Discussion Questions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What are some factors that contribute to the problem of child slavery in Haiti?</a:t>
            </a:r>
          </a:p>
          <a:p>
            <a:pPr marL="514350" indent="-514350">
              <a:buFont typeface="+mj-lt"/>
              <a:buAutoNum type="arabicPeriod"/>
            </a:pPr>
            <a:endParaRPr lang="en-US" dirty="0"/>
          </a:p>
          <a:p>
            <a:pPr marL="514350" indent="-514350">
              <a:buFont typeface="+mj-lt"/>
              <a:buAutoNum type="arabicPeriod"/>
            </a:pPr>
            <a:r>
              <a:rPr lang="en-US" dirty="0" smtClean="0"/>
              <a:t>List three benefits of learning in your native language.</a:t>
            </a:r>
          </a:p>
          <a:p>
            <a:pPr marL="514350" indent="-514350">
              <a:buFont typeface="+mj-lt"/>
              <a:buAutoNum type="arabicPeriod"/>
            </a:pPr>
            <a:endParaRPr lang="en-US" dirty="0"/>
          </a:p>
          <a:p>
            <a:pPr marL="514350" indent="-514350">
              <a:buFont typeface="+mj-lt"/>
              <a:buAutoNum type="arabicPeriod"/>
            </a:pPr>
            <a:r>
              <a:rPr lang="en-US" dirty="0" smtClean="0"/>
              <a:t>Why should we at Holy Angels be concerned about child slavery in Haiti?  What can we do to help eliminate this practice?</a:t>
            </a:r>
            <a:endParaRPr lang="en-US" dirty="0"/>
          </a:p>
        </p:txBody>
      </p:sp>
    </p:spTree>
    <p:extLst>
      <p:ext uri="{BB962C8B-B14F-4D97-AF65-F5344CB8AC3E}">
        <p14:creationId xmlns:p14="http://schemas.microsoft.com/office/powerpoint/2010/main" val="2860768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Information in this PowerPoint was gathered from:</a:t>
            </a:r>
            <a:endParaRPr lang="en-US" sz="3600" dirty="0"/>
          </a:p>
        </p:txBody>
      </p:sp>
      <p:sp>
        <p:nvSpPr>
          <p:cNvPr id="3" name="Content Placeholder 2"/>
          <p:cNvSpPr>
            <a:spLocks noGrp="1"/>
          </p:cNvSpPr>
          <p:nvPr>
            <p:ph idx="1"/>
          </p:nvPr>
        </p:nvSpPr>
        <p:spPr/>
        <p:txBody>
          <a:bodyPr/>
          <a:lstStyle/>
          <a:p>
            <a:pPr marL="0" indent="0">
              <a:buNone/>
            </a:pPr>
            <a:r>
              <a:rPr lang="en-US" dirty="0">
                <a:hlinkClick r:id="rId2" action="ppaction://hlinkfile"/>
              </a:rPr>
              <a:t>https://beyondborders.net</a:t>
            </a:r>
          </a:p>
          <a:p>
            <a:pPr marL="0" indent="0">
              <a:buNone/>
            </a:pPr>
            <a:endParaRPr lang="en-US" dirty="0">
              <a:hlinkClick r:id="rId2" action="ppaction://hlinkfile"/>
            </a:endParaRPr>
          </a:p>
          <a:p>
            <a:pPr marL="0" indent="0">
              <a:buNone/>
            </a:pPr>
            <a:r>
              <a:rPr lang="en-US" dirty="0">
                <a:hlinkClick r:id="rId2" action="ppaction://hlinkfile"/>
              </a:rPr>
              <a:t>SSNDschoolsnotslaverypartnership.org</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26194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7520"/>
            <a:ext cx="7886700" cy="5699443"/>
          </a:xfrm>
        </p:spPr>
        <p:txBody>
          <a:bodyPr>
            <a:normAutofit lnSpcReduction="10000"/>
          </a:bodyPr>
          <a:lstStyle/>
          <a:p>
            <a:pPr marL="0" indent="0">
              <a:buNone/>
            </a:pPr>
            <a:r>
              <a:rPr lang="en-US" i="1" dirty="0" smtClean="0"/>
              <a:t>Open our hands that we might contribute</a:t>
            </a:r>
          </a:p>
          <a:p>
            <a:pPr marL="0" indent="0">
              <a:buNone/>
            </a:pPr>
            <a:r>
              <a:rPr lang="en-US" i="1" dirty="0" smtClean="0"/>
              <a:t>true partnership in Haiti; each one giving and </a:t>
            </a:r>
          </a:p>
          <a:p>
            <a:pPr marL="0" indent="0">
              <a:buNone/>
            </a:pPr>
            <a:r>
              <a:rPr lang="en-US" i="1" dirty="0" smtClean="0"/>
              <a:t>receiving with generosity and respect.</a:t>
            </a:r>
          </a:p>
          <a:p>
            <a:pPr marL="0" indent="0">
              <a:buNone/>
            </a:pPr>
            <a:r>
              <a:rPr lang="en-US" i="1" dirty="0" smtClean="0"/>
              <a:t>Jesus asks us to love one another as you, God, </a:t>
            </a:r>
          </a:p>
          <a:p>
            <a:pPr marL="0" indent="0">
              <a:buNone/>
            </a:pPr>
            <a:r>
              <a:rPr lang="en-US" i="1" dirty="0" smtClean="0"/>
              <a:t>love us all and give us the whole world to love!</a:t>
            </a:r>
          </a:p>
          <a:p>
            <a:pPr marL="0" indent="0">
              <a:buNone/>
            </a:pPr>
            <a:endParaRPr lang="en-US" i="1" dirty="0"/>
          </a:p>
          <a:p>
            <a:pPr marL="0" indent="0">
              <a:buNone/>
            </a:pPr>
            <a:r>
              <a:rPr lang="en-US" i="1" dirty="0" smtClean="0"/>
              <a:t>Bless our offerings of time, talent and treasure.</a:t>
            </a:r>
          </a:p>
          <a:p>
            <a:pPr marL="0" indent="0">
              <a:buNone/>
            </a:pPr>
            <a:r>
              <a:rPr lang="en-US" i="1" dirty="0" smtClean="0"/>
              <a:t>Accept our desire for a loving, just and peaceful life </a:t>
            </a:r>
          </a:p>
          <a:p>
            <a:pPr marL="0" indent="0">
              <a:buNone/>
            </a:pPr>
            <a:r>
              <a:rPr lang="en-US" i="1" dirty="0" smtClean="0"/>
              <a:t>for Haitians and all people throughout the world.</a:t>
            </a:r>
          </a:p>
          <a:p>
            <a:pPr marL="0" indent="0">
              <a:buNone/>
            </a:pPr>
            <a:r>
              <a:rPr lang="en-US" b="1" i="1" dirty="0" smtClean="0"/>
              <a:t>Amen</a:t>
            </a:r>
            <a:r>
              <a:rPr lang="en-US" i="1" dirty="0" smtClean="0"/>
              <a:t> </a:t>
            </a:r>
          </a:p>
          <a:p>
            <a:pPr marL="0" indent="0">
              <a:buNone/>
            </a:pPr>
            <a:endParaRPr lang="en-US" dirty="0"/>
          </a:p>
          <a:p>
            <a:pPr marL="0" indent="0">
              <a:buNone/>
            </a:pPr>
            <a:r>
              <a:rPr lang="en-US" sz="2000" i="1" dirty="0" smtClean="0"/>
              <a:t>Justine </a:t>
            </a:r>
            <a:r>
              <a:rPr lang="en-US" sz="2000" i="1" dirty="0" err="1" smtClean="0"/>
              <a:t>Nutz</a:t>
            </a:r>
            <a:r>
              <a:rPr lang="en-US" sz="2000" i="1" dirty="0" smtClean="0"/>
              <a:t> SSND</a:t>
            </a:r>
            <a:endParaRPr lang="en-US" sz="2000" i="1" dirty="0"/>
          </a:p>
        </p:txBody>
      </p:sp>
    </p:spTree>
    <p:extLst>
      <p:ext uri="{BB962C8B-B14F-4D97-AF65-F5344CB8AC3E}">
        <p14:creationId xmlns:p14="http://schemas.microsoft.com/office/powerpoint/2010/main" val="277273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SGt3KTElN8"/>
          <p:cNvPicPr>
            <a:picLocks noGrp="1" noRot="1" noChangeAspect="1"/>
          </p:cNvPicPr>
          <p:nvPr>
            <p:ph idx="1"/>
            <a:videoFile r:link="rId1"/>
          </p:nvPr>
        </p:nvPicPr>
        <p:blipFill>
          <a:blip r:embed="rId3"/>
          <a:stretch>
            <a:fillRect/>
          </a:stretch>
        </p:blipFill>
        <p:spPr>
          <a:xfrm>
            <a:off x="751359" y="716753"/>
            <a:ext cx="7425151" cy="5418040"/>
          </a:xfrm>
          <a:prstGeom prst="rect">
            <a:avLst/>
          </a:prstGeom>
        </p:spPr>
      </p:pic>
    </p:spTree>
    <p:extLst>
      <p:ext uri="{BB962C8B-B14F-4D97-AF65-F5344CB8AC3E}">
        <p14:creationId xmlns:p14="http://schemas.microsoft.com/office/powerpoint/2010/main" val="3256488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248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Image result for catholic schools week logo 2018"/>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8361"/>
          <a:stretch/>
        </p:blipFill>
        <p:spPr bwMode="auto">
          <a:xfrm>
            <a:off x="3132508" y="3423920"/>
            <a:ext cx="2750132" cy="28201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P-HM-classes-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41" y="3645297"/>
            <a:ext cx="2492895" cy="2377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84146" y="2589123"/>
            <a:ext cx="157570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Meets</a:t>
            </a:r>
            <a:r>
              <a:rPr lang="en-US" sz="4000" dirty="0" smtClean="0">
                <a:solidFill>
                  <a:srgbClr val="002060"/>
                </a:solidFill>
              </a:rPr>
              <a:t> </a:t>
            </a:r>
            <a:endParaRPr lang="en-US" sz="4000" dirty="0">
              <a:solidFill>
                <a:srgbClr val="002060"/>
              </a:solidFill>
            </a:endParaRPr>
          </a:p>
        </p:txBody>
      </p:sp>
      <p:pic>
        <p:nvPicPr>
          <p:cNvPr id="1026" name="Picture 2" descr="https://www.ncea.org/images/CSW/Logos/2018_CSW_Logo_Book_Cross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2640" y="3736737"/>
            <a:ext cx="2887579"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3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4640" y="396240"/>
            <a:ext cx="8514080" cy="5953759"/>
          </a:xfrm>
        </p:spPr>
        <p:txBody>
          <a:bodyPr anchor="ctr">
            <a:normAutofit fontScale="92500" lnSpcReduction="20000"/>
          </a:bodyPr>
          <a:lstStyle/>
          <a:p>
            <a:pPr marL="0" indent="0" algn="ctr">
              <a:lnSpc>
                <a:spcPct val="110000"/>
              </a:lnSpc>
              <a:buNone/>
            </a:pPr>
            <a:r>
              <a:rPr lang="en-US" sz="4000" b="1" u="sng" dirty="0"/>
              <a:t>P</a:t>
            </a:r>
            <a:r>
              <a:rPr lang="en-US" sz="4000" b="1" u="sng" dirty="0" smtClean="0"/>
              <a:t>artnership</a:t>
            </a:r>
            <a:r>
              <a:rPr lang="en-US" sz="4000" u="sng" dirty="0" smtClean="0"/>
              <a:t> </a:t>
            </a:r>
            <a:r>
              <a:rPr lang="en-US" sz="4000" u="sng" dirty="0"/>
              <a:t>for mission </a:t>
            </a:r>
            <a:r>
              <a:rPr lang="en-US" sz="4000" dirty="0"/>
              <a:t>is a way of being in relationship with others which enables the mutual exchange of </a:t>
            </a:r>
            <a:r>
              <a:rPr lang="en-US" sz="4000" i="1" dirty="0">
                <a:solidFill>
                  <a:schemeClr val="accent2">
                    <a:lumMod val="75000"/>
                  </a:schemeClr>
                </a:solidFill>
              </a:rPr>
              <a:t>learning, resources, wisdom</a:t>
            </a:r>
            <a:r>
              <a:rPr lang="en-US" sz="4000" dirty="0">
                <a:solidFill>
                  <a:schemeClr val="accent2">
                    <a:lumMod val="75000"/>
                  </a:schemeClr>
                </a:solidFill>
              </a:rPr>
              <a:t>, and </a:t>
            </a:r>
            <a:r>
              <a:rPr lang="en-US" sz="4000" i="1" dirty="0">
                <a:solidFill>
                  <a:schemeClr val="accent2">
                    <a:lumMod val="75000"/>
                  </a:schemeClr>
                </a:solidFill>
              </a:rPr>
              <a:t>values</a:t>
            </a:r>
            <a:r>
              <a:rPr lang="en-US" sz="4000" dirty="0"/>
              <a:t>, so that the </a:t>
            </a:r>
            <a:endParaRPr lang="en-US" sz="4000" dirty="0" smtClean="0"/>
          </a:p>
          <a:p>
            <a:pPr marL="0" indent="0" algn="ctr">
              <a:lnSpc>
                <a:spcPct val="110000"/>
              </a:lnSpc>
              <a:buNone/>
            </a:pPr>
            <a:r>
              <a:rPr lang="en-US" sz="4000" i="1" dirty="0" smtClean="0">
                <a:solidFill>
                  <a:schemeClr val="accent4">
                    <a:lumMod val="60000"/>
                    <a:lumOff val="40000"/>
                  </a:schemeClr>
                </a:solidFill>
              </a:rPr>
              <a:t>interests</a:t>
            </a:r>
            <a:r>
              <a:rPr lang="en-US" sz="4000" i="1" dirty="0">
                <a:solidFill>
                  <a:schemeClr val="accent4">
                    <a:lumMod val="60000"/>
                    <a:lumOff val="40000"/>
                  </a:schemeClr>
                </a:solidFill>
              </a:rPr>
              <a:t>, needs, and capacities </a:t>
            </a:r>
            <a:endParaRPr lang="en-US" sz="4000" i="1" dirty="0" smtClean="0">
              <a:solidFill>
                <a:schemeClr val="accent4">
                  <a:lumMod val="60000"/>
                  <a:lumOff val="40000"/>
                </a:schemeClr>
              </a:solidFill>
            </a:endParaRPr>
          </a:p>
          <a:p>
            <a:pPr marL="0" indent="0" algn="ctr">
              <a:lnSpc>
                <a:spcPct val="110000"/>
              </a:lnSpc>
              <a:buNone/>
            </a:pPr>
            <a:r>
              <a:rPr lang="en-US" sz="4000" dirty="0" smtClean="0"/>
              <a:t>of </a:t>
            </a:r>
            <a:r>
              <a:rPr lang="en-US" sz="4000" dirty="0"/>
              <a:t>others can be realized more fully.  </a:t>
            </a:r>
            <a:endParaRPr lang="en-US" sz="4000" dirty="0" smtClean="0"/>
          </a:p>
          <a:p>
            <a:pPr marL="0" indent="0" algn="ctr">
              <a:lnSpc>
                <a:spcPct val="110000"/>
              </a:lnSpc>
              <a:buNone/>
            </a:pPr>
            <a:r>
              <a:rPr lang="en-US" sz="4000" b="1" u="sng" dirty="0"/>
              <a:t>Partnership</a:t>
            </a:r>
            <a:r>
              <a:rPr lang="en-US" sz="4000" dirty="0"/>
              <a:t> is also a </a:t>
            </a:r>
            <a:r>
              <a:rPr lang="en-US" sz="4000" u="sng" dirty="0"/>
              <a:t>spiritual practice</a:t>
            </a:r>
            <a:r>
              <a:rPr lang="en-US" sz="4000" dirty="0"/>
              <a:t>.  It is indeed a journey in faith. It involves a willingness to </a:t>
            </a:r>
            <a:r>
              <a:rPr lang="en-US" sz="4000" i="1" dirty="0">
                <a:solidFill>
                  <a:srgbClr val="FF0066"/>
                </a:solidFill>
              </a:rPr>
              <a:t>explore a call, </a:t>
            </a:r>
            <a:r>
              <a:rPr lang="en-US" sz="4000" i="1" dirty="0" smtClean="0">
                <a:solidFill>
                  <a:srgbClr val="FF0066"/>
                </a:solidFill>
              </a:rPr>
              <a:t>and </a:t>
            </a:r>
            <a:r>
              <a:rPr lang="en-US" sz="4000" i="1" dirty="0">
                <a:solidFill>
                  <a:srgbClr val="FF0066"/>
                </a:solidFill>
              </a:rPr>
              <a:t>trust that God-is-with-us.</a:t>
            </a:r>
          </a:p>
        </p:txBody>
      </p:sp>
    </p:spTree>
    <p:extLst>
      <p:ext uri="{BB962C8B-B14F-4D97-AF65-F5344CB8AC3E}">
        <p14:creationId xmlns:p14="http://schemas.microsoft.com/office/powerpoint/2010/main" val="3360156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a:p>
        </p:txBody>
      </p:sp>
      <p:pic>
        <p:nvPicPr>
          <p:cNvPr id="1026" name="Picture 2" descr="words to rememb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29153" y="457200"/>
            <a:ext cx="3852977"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blegodquotes:  More inspiration ✞ ► www.BibleGodQuotes.tumblr.com"/>
          <p:cNvPicPr>
            <a:picLocks noChangeAspect="1" noChangeArrowheads="1"/>
          </p:cNvPicPr>
          <p:nvPr/>
        </p:nvPicPr>
        <p:blipFill rotWithShape="1">
          <a:blip r:embed="rId3">
            <a:extLst>
              <a:ext uri="{28A0092B-C50C-407E-A947-70E740481C1C}">
                <a14:useLocalDpi xmlns:a14="http://schemas.microsoft.com/office/drawing/2010/main" val="0"/>
              </a:ext>
            </a:extLst>
          </a:blip>
          <a:srcRect l="7038" t="7124" r="8912" b="11514"/>
          <a:stretch/>
        </p:blipFill>
        <p:spPr bwMode="auto">
          <a:xfrm>
            <a:off x="544830" y="457200"/>
            <a:ext cx="4084320" cy="4612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greatest command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 y="4694394"/>
            <a:ext cx="4091305" cy="18745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6471" y="220196"/>
            <a:ext cx="2713115" cy="1015663"/>
          </a:xfrm>
          <a:prstGeom prst="rect">
            <a:avLst/>
          </a:prstGeom>
          <a:noFill/>
        </p:spPr>
        <p:txBody>
          <a:bodyPr wrap="none" rtlCol="0">
            <a:spAutoFit/>
          </a:bodyPr>
          <a:lstStyle/>
          <a:p>
            <a:r>
              <a:rPr lang="en-US" sz="60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a:t>
            </a:r>
            <a:r>
              <a:rPr lang="en-U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17116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James 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574" y="2234883"/>
            <a:ext cx="4491392" cy="46634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roverbs 31:8-9"/>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4061"/>
          <a:stretch/>
        </p:blipFill>
        <p:spPr bwMode="auto">
          <a:xfrm>
            <a:off x="333851" y="365126"/>
            <a:ext cx="4351338" cy="373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3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36869"/>
            <a:ext cx="3728720" cy="2154554"/>
          </a:xfrm>
        </p:spPr>
        <p:txBody>
          <a:bodyPr>
            <a:normAutofit/>
          </a:bodyPr>
          <a:lstStyle/>
          <a:p>
            <a:pPr algn="ctr"/>
            <a:r>
              <a:rPr lang="en-US" b="1" u="sng" dirty="0" smtClean="0"/>
              <a:t>Option for the </a:t>
            </a:r>
            <a:br>
              <a:rPr lang="en-US" b="1" u="sng" dirty="0" smtClean="0"/>
            </a:br>
            <a:r>
              <a:rPr lang="en-US" b="1" u="sng" dirty="0" smtClean="0"/>
              <a:t>poor and vulnerable</a:t>
            </a:r>
            <a:endParaRPr lang="en-US" b="1" u="sng" dirty="0"/>
          </a:p>
        </p:txBody>
      </p:sp>
      <p:sp>
        <p:nvSpPr>
          <p:cNvPr id="3" name="Content Placeholder 2"/>
          <p:cNvSpPr>
            <a:spLocks noGrp="1"/>
          </p:cNvSpPr>
          <p:nvPr>
            <p:ph idx="1"/>
          </p:nvPr>
        </p:nvSpPr>
        <p:spPr>
          <a:xfrm>
            <a:off x="3573780" y="2577782"/>
            <a:ext cx="4747260" cy="4351338"/>
          </a:xfrm>
        </p:spPr>
        <p:txBody>
          <a:bodyPr/>
          <a:lstStyle/>
          <a:p>
            <a:pPr marL="0" indent="0">
              <a:buNone/>
            </a:pPr>
            <a:r>
              <a:rPr lang="en-US" sz="3000" dirty="0" smtClean="0"/>
              <a:t>Scripture teaches that God has a special concern for the poor and vulnerable.  We are called to put the needs of the poor and vulnerable first.  A measure of our society is how we care for and stand with our poor and vulnerable brothers and sisters.</a:t>
            </a:r>
          </a:p>
          <a:p>
            <a:pPr marL="0" indent="0">
              <a:buNone/>
            </a:pPr>
            <a:r>
              <a:rPr lang="en-US" dirty="0"/>
              <a:t> </a:t>
            </a:r>
            <a:r>
              <a:rPr lang="en-US" dirty="0" smtClean="0"/>
              <a:t>                                            </a:t>
            </a:r>
            <a:endParaRPr lang="en-US" dirty="0"/>
          </a:p>
        </p:txBody>
      </p:sp>
      <p:pic>
        <p:nvPicPr>
          <p:cNvPr id="1026" name="Picture 2" descr="Image result for option for the poor and vulner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847" y="631825"/>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pe Francis Delivers First 'Urbi Et Orbi' Blessing During Easter Mass In St. Peter's Squ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7" y="331978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6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741</Words>
  <Application>Microsoft Office PowerPoint</Application>
  <PresentationFormat>On-screen Show (4:3)</PresentationFormat>
  <Paragraphs>116</Paragraphs>
  <Slides>24</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Algerian</vt:lpstr>
      <vt:lpstr>Arial</vt:lpstr>
      <vt:lpstr>Arial Narrow</vt:lpstr>
      <vt:lpstr>Baskerville Old Face</vt:lpstr>
      <vt:lpstr>Calibri</vt:lpstr>
      <vt:lpstr>Calibri Light</vt:lpstr>
      <vt:lpstr>Kristen ITC</vt:lpstr>
      <vt:lpstr>Lucida Calligraphy</vt:lpstr>
      <vt:lpstr>Times New Roman</vt:lpstr>
      <vt:lpstr>Office Theme</vt:lpstr>
      <vt:lpstr>Pre-test questions</vt:lpstr>
      <vt:lpstr>Prayer for Haiti</vt:lpstr>
      <vt:lpstr>PowerPoint Presentation</vt:lpstr>
      <vt:lpstr>PowerPoint Presentation</vt:lpstr>
      <vt:lpstr>PowerPoint Presentation</vt:lpstr>
      <vt:lpstr>PowerPoint Presentation</vt:lpstr>
      <vt:lpstr>PowerPoint Presentation</vt:lpstr>
      <vt:lpstr>PowerPoint Presentation</vt:lpstr>
      <vt:lpstr>Option for the  poor and vulnerable</vt:lpstr>
      <vt:lpstr>Freda Catheus and Maureen Plaisimond  from Beyond Borders at AHA in March 2017</vt:lpstr>
      <vt:lpstr>PowerPoint Presentation</vt:lpstr>
      <vt:lpstr>PowerPoint Presentation</vt:lpstr>
      <vt:lpstr>About Haiti</vt:lpstr>
      <vt:lpstr>Haiti</vt:lpstr>
      <vt:lpstr>About Laganov</vt:lpstr>
      <vt:lpstr>PowerPoint Presentation</vt:lpstr>
      <vt:lpstr>Why are Haitian children in slavery?</vt:lpstr>
      <vt:lpstr>The Vision of Schools Not Slavery:</vt:lpstr>
      <vt:lpstr>PowerPoint Presentation</vt:lpstr>
      <vt:lpstr>Children from the community of Nan Mango were among the 104 girls and boys freed from slavery, returned home, and enrolled in school in 2016.</vt:lpstr>
      <vt:lpstr>PowerPoint Presentation</vt:lpstr>
      <vt:lpstr>The Matenwa School Lagonav</vt:lpstr>
      <vt:lpstr>Small Group Discussion Questions</vt:lpstr>
      <vt:lpstr>Information in this PowerPoint was gathered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Connelly</dc:creator>
  <cp:lastModifiedBy>Lee Triolo</cp:lastModifiedBy>
  <cp:revision>60</cp:revision>
  <cp:lastPrinted>2018-01-18T14:19:12Z</cp:lastPrinted>
  <dcterms:created xsi:type="dcterms:W3CDTF">2017-12-12T18:00:50Z</dcterms:created>
  <dcterms:modified xsi:type="dcterms:W3CDTF">2018-06-11T14:20:13Z</dcterms:modified>
</cp:coreProperties>
</file>